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4" r:id="rId1"/>
  </p:sldMasterIdLst>
  <p:notesMasterIdLst>
    <p:notesMasterId r:id="rId35"/>
  </p:notesMasterIdLst>
  <p:handoutMasterIdLst>
    <p:handoutMasterId r:id="rId36"/>
  </p:handoutMasterIdLst>
  <p:sldIdLst>
    <p:sldId id="256" r:id="rId2"/>
    <p:sldId id="265" r:id="rId3"/>
    <p:sldId id="258" r:id="rId4"/>
    <p:sldId id="269" r:id="rId5"/>
    <p:sldId id="280" r:id="rId6"/>
    <p:sldId id="294" r:id="rId7"/>
    <p:sldId id="259" r:id="rId8"/>
    <p:sldId id="260" r:id="rId9"/>
    <p:sldId id="281" r:id="rId10"/>
    <p:sldId id="266" r:id="rId11"/>
    <p:sldId id="270" r:id="rId12"/>
    <p:sldId id="263" r:id="rId13"/>
    <p:sldId id="264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2" r:id="rId24"/>
    <p:sldId id="292" r:id="rId25"/>
    <p:sldId id="283" r:id="rId26"/>
    <p:sldId id="284" r:id="rId27"/>
    <p:sldId id="285" r:id="rId28"/>
    <p:sldId id="286" r:id="rId29"/>
    <p:sldId id="287" r:id="rId30"/>
    <p:sldId id="288" r:id="rId31"/>
    <p:sldId id="289" r:id="rId32"/>
    <p:sldId id="290" r:id="rId33"/>
    <p:sldId id="291" r:id="rId34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umimoji="1" sz="28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sz="28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sz="28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sz="28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sz="28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umimoji="1" sz="28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umimoji="1" sz="28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umimoji="1" sz="28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umimoji="1" sz="28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  <p:clrMru>
    <a:srgbClr val="00FFFF"/>
    <a:srgbClr val="FF9900"/>
    <a:srgbClr val="FFFFFF"/>
    <a:srgbClr val="003399"/>
    <a:srgbClr val="006666"/>
    <a:srgbClr val="336600"/>
    <a:srgbClr val="0066FF"/>
    <a:srgbClr val="33CC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72" y="30"/>
      </p:cViewPr>
      <p:guideLst>
        <p:guide orient="horz" pos="3024"/>
        <p:guide pos="5520"/>
      </p:guideLst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4267"/>
    </p:cViewPr>
  </p:sorterViewPr>
  <p:notesViewPr>
    <p:cSldViewPr>
      <p:cViewPr varScale="1">
        <p:scale>
          <a:sx n="54" d="100"/>
          <a:sy n="54" d="100"/>
        </p:scale>
        <p:origin x="-1888" y="-112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0" sz="1200"/>
            </a:lvl1pPr>
          </a:lstStyle>
          <a:p>
            <a:r>
              <a:rPr lang="en-US" altLang="en-US"/>
              <a:t>Lisa Cravens-Brown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0" sz="1200"/>
            </a:lvl1pPr>
          </a:lstStyle>
          <a:p>
            <a:fld id="{04E07D98-A0A3-4640-9CDA-A065945369E5}" type="datetime1">
              <a:rPr lang="en-US" altLang="en-US"/>
              <a:pPr/>
              <a:t>3/9/2010</a:t>
            </a:fld>
            <a:endParaRPr lang="en-US" altLang="en-US"/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200"/>
            </a:lvl1pPr>
          </a:lstStyle>
          <a:p>
            <a:r>
              <a:rPr lang="en-US" altLang="en-US"/>
              <a:t>Anxiety and Mood Disorders</a:t>
            </a:r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200"/>
            </a:lvl1pPr>
          </a:lstStyle>
          <a:p>
            <a:fld id="{A97F8392-6091-4D94-84B4-A8F2589AA3DC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6" name="Rectangle 8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0" sz="1200"/>
            </a:lvl1pPr>
          </a:lstStyle>
          <a:p>
            <a:endParaRPr lang="en-US" altLang="en-US"/>
          </a:p>
        </p:txBody>
      </p:sp>
      <p:sp>
        <p:nvSpPr>
          <p:cNvPr id="2057" name="Rectangle 9"/>
          <p:cNvSpPr>
            <a:spLocks noChangeArrowheads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58" name="Rectangle 10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0"/>
            <a:r>
              <a:rPr lang="en-US" altLang="en-US" smtClean="0"/>
              <a:t>Second level</a:t>
            </a:r>
          </a:p>
          <a:p>
            <a:pPr lvl="0"/>
            <a:r>
              <a:rPr lang="en-US" altLang="en-US" smtClean="0"/>
              <a:t>Third level</a:t>
            </a:r>
          </a:p>
          <a:p>
            <a:pPr lvl="0"/>
            <a:r>
              <a:rPr lang="en-US" altLang="en-US" smtClean="0"/>
              <a:t>Fourth level</a:t>
            </a:r>
          </a:p>
          <a:p>
            <a:pPr lvl="0"/>
            <a:r>
              <a:rPr lang="en-US" altLang="en-US" smtClean="0"/>
              <a:t>Fifth level</a:t>
            </a:r>
          </a:p>
        </p:txBody>
      </p:sp>
      <p:sp>
        <p:nvSpPr>
          <p:cNvPr id="2059" name="Rectangle 11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0" sz="1200"/>
            </a:lvl1pPr>
          </a:lstStyle>
          <a:p>
            <a:fld id="{82EFBE72-BE88-4A71-9D5E-C10CA71C4D95}" type="datetime1">
              <a:rPr lang="en-US" altLang="en-US"/>
              <a:pPr/>
              <a:t>3/9/2010</a:t>
            </a:fld>
            <a:endParaRPr lang="en-US" altLang="en-US"/>
          </a:p>
        </p:txBody>
      </p:sp>
      <p:sp>
        <p:nvSpPr>
          <p:cNvPr id="2060" name="Rectangle 12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200"/>
            </a:lvl1pPr>
          </a:lstStyle>
          <a:p>
            <a:endParaRPr lang="en-US" altLang="en-US"/>
          </a:p>
        </p:txBody>
      </p:sp>
      <p:sp>
        <p:nvSpPr>
          <p:cNvPr id="2061" name="Rectangle 13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200"/>
            </a:lvl1pPr>
          </a:lstStyle>
          <a:p>
            <a:fld id="{9CE47F0D-4AF7-438B-9E51-EFAF0C0A9CC9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1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fld id="{2550E31F-8E86-41B3-9A56-BC5025ED367E}" type="datetime1">
              <a:rPr lang="en-US" altLang="en-US"/>
              <a:pPr/>
              <a:t>3/9/2010</a:t>
            </a:fld>
            <a:endParaRPr lang="en-US" alt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4B43D8A-B745-4AD3-901B-E2C02C4A37E9}" type="slidenum">
              <a:rPr lang="en-US" altLang="en-US"/>
              <a:pPr/>
              <a:t>1</a:t>
            </a:fld>
            <a:endParaRPr lang="en-US" altLang="en-US"/>
          </a:p>
        </p:txBody>
      </p:sp>
      <p:sp>
        <p:nvSpPr>
          <p:cNvPr id="65538" name="Rectangle 2"/>
          <p:cNvSpPr>
            <a:spLocks noChangeArrowheads="1"/>
          </p:cNvSpPr>
          <p:nvPr>
            <p:ph type="sldImg"/>
          </p:nvPr>
        </p:nvSpPr>
        <p:spPr>
          <a:ln/>
        </p:spPr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1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fld id="{B876E13F-50D0-4BEC-894F-03981CE68CB4}" type="datetime1">
              <a:rPr lang="en-US" altLang="en-US"/>
              <a:pPr/>
              <a:t>3/9/2010</a:t>
            </a:fld>
            <a:endParaRPr lang="en-US" alt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37090D0-3357-405E-B333-7A453B2EC453}" type="slidenum">
              <a:rPr lang="en-US" altLang="en-US"/>
              <a:pPr/>
              <a:t>17</a:t>
            </a:fld>
            <a:endParaRPr lang="en-US" altLang="en-US"/>
          </a:p>
        </p:txBody>
      </p:sp>
      <p:sp>
        <p:nvSpPr>
          <p:cNvPr id="41986" name="Rectangle 2"/>
          <p:cNvSpPr>
            <a:spLocks noChangeArrowheads="1"/>
          </p:cNvSpPr>
          <p:nvPr>
            <p:ph type="sldImg"/>
          </p:nvPr>
        </p:nvSpPr>
        <p:spPr>
          <a:ln/>
        </p:spPr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neurotransmitters are associated wth motivation and arousal</a:t>
            </a:r>
          </a:p>
          <a:p>
            <a:endParaRPr lang="en-US" altLang="en-US"/>
          </a:p>
          <a:p>
            <a:r>
              <a:rPr lang="en-US" altLang="en-US"/>
              <a:t>drugs that augment NE or Serotonin have been found effective in treating depression</a:t>
            </a:r>
          </a:p>
          <a:p>
            <a:endParaRPr lang="en-US" altLang="en-US"/>
          </a:p>
          <a:p>
            <a:r>
              <a:rPr lang="en-US" altLang="en-US"/>
              <a:t>Prozac is a serotonin reuptake inhibitor, making more Serotonin available</a:t>
            </a: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1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fld id="{121CC6B2-4ECB-4F85-B264-46D0E695919F}" type="datetime1">
              <a:rPr lang="en-US" altLang="en-US"/>
              <a:pPr/>
              <a:t>3/9/2010</a:t>
            </a:fld>
            <a:endParaRPr lang="en-US" alt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1D140DB-BFD9-48F2-A5AF-D65EB55CFC98}" type="slidenum">
              <a:rPr lang="en-US" altLang="en-US"/>
              <a:pPr/>
              <a:t>33</a:t>
            </a:fld>
            <a:endParaRPr lang="en-US" altLang="en-US"/>
          </a:p>
        </p:txBody>
      </p:sp>
      <p:sp>
        <p:nvSpPr>
          <p:cNvPr id="78850" name="Rectangle 2"/>
          <p:cNvSpPr>
            <a:spLocks noChangeArrowheads="1"/>
          </p:cNvSpPr>
          <p:nvPr>
            <p:ph type="sldImg"/>
          </p:nvPr>
        </p:nvSpPr>
        <p:spPr>
          <a:ln/>
        </p:spPr>
      </p:sp>
      <p:sp>
        <p:nvSpPr>
          <p:cNvPr id="788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This image/graph is not on the CD rom, it is in the book, and was scanned in from Gray's text.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1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fld id="{B44B684D-457D-4A4E-837C-7738B1E22A7A}" type="datetime1">
              <a:rPr lang="en-US" altLang="en-US"/>
              <a:pPr/>
              <a:t>3/9/2010</a:t>
            </a:fld>
            <a:endParaRPr lang="en-US" alt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363F0E4-EF55-4686-81A5-BAC698B6B6FE}" type="slidenum">
              <a:rPr lang="en-US" altLang="en-US"/>
              <a:pPr/>
              <a:t>2</a:t>
            </a:fld>
            <a:endParaRPr lang="en-US" altLang="en-US"/>
          </a:p>
        </p:txBody>
      </p:sp>
      <p:sp>
        <p:nvSpPr>
          <p:cNvPr id="64514" name="Rectangle 2"/>
          <p:cNvSpPr>
            <a:spLocks noChangeArrowheads="1"/>
          </p:cNvSpPr>
          <p:nvPr>
            <p:ph type="sldImg"/>
          </p:nvPr>
        </p:nvSpPr>
        <p:spPr>
          <a:ln/>
        </p:spPr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1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fld id="{81A013AB-44C5-45D0-A578-7360EF6A630A}" type="datetime1">
              <a:rPr lang="en-US" altLang="en-US"/>
              <a:pPr/>
              <a:t>3/9/2010</a:t>
            </a:fld>
            <a:endParaRPr lang="en-US" alt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355DD22-FC8C-410F-956B-8DA35D0760B0}" type="slidenum">
              <a:rPr lang="en-US" altLang="en-US"/>
              <a:pPr/>
              <a:t>3</a:t>
            </a:fld>
            <a:endParaRPr lang="en-US" altLang="en-US"/>
          </a:p>
        </p:txBody>
      </p:sp>
      <p:sp>
        <p:nvSpPr>
          <p:cNvPr id="63490" name="Rectangle 2"/>
          <p:cNvSpPr>
            <a:spLocks noChangeArrowheads="1"/>
          </p:cNvSpPr>
          <p:nvPr>
            <p:ph type="sldImg"/>
          </p:nvPr>
        </p:nvSpPr>
        <p:spPr>
          <a:ln/>
        </p:spPr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1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fld id="{ABEA35BE-04CC-472C-B083-458BFCC69BD8}" type="datetime1">
              <a:rPr lang="en-US" altLang="en-US"/>
              <a:pPr/>
              <a:t>3/9/2010</a:t>
            </a:fld>
            <a:endParaRPr lang="en-US" alt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2DEF21D-3229-4DAE-A449-2BD96A5CD3EC}" type="slidenum">
              <a:rPr lang="en-US" altLang="en-US"/>
              <a:pPr/>
              <a:t>4</a:t>
            </a:fld>
            <a:endParaRPr lang="en-US" altLang="en-US"/>
          </a:p>
        </p:txBody>
      </p:sp>
      <p:sp>
        <p:nvSpPr>
          <p:cNvPr id="62466" name="Rectangle 2"/>
          <p:cNvSpPr>
            <a:spLocks noChangeArrowheads="1"/>
          </p:cNvSpPr>
          <p:nvPr>
            <p:ph type="sldImg"/>
          </p:nvPr>
        </p:nvSpPr>
        <p:spPr>
          <a:ln/>
        </p:spPr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1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fld id="{CA34FFD4-1CAE-4C33-ABF1-8C4E380A022A}" type="datetime1">
              <a:rPr lang="en-US" altLang="en-US"/>
              <a:pPr/>
              <a:t>3/9/2010</a:t>
            </a:fld>
            <a:endParaRPr lang="en-US" alt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AA22BD9-0BC0-4798-AFD8-08FD50F3E31D}" type="slidenum">
              <a:rPr lang="en-US" altLang="en-US"/>
              <a:pPr/>
              <a:t>6</a:t>
            </a:fld>
            <a:endParaRPr lang="en-US" altLang="en-US"/>
          </a:p>
        </p:txBody>
      </p:sp>
      <p:sp>
        <p:nvSpPr>
          <p:cNvPr id="82946" name="Rectangle 2"/>
          <p:cNvSpPr>
            <a:spLocks noChangeArrowheads="1"/>
          </p:cNvSpPr>
          <p:nvPr>
            <p:ph type="sldImg"/>
          </p:nvPr>
        </p:nvSpPr>
        <p:spPr>
          <a:ln/>
        </p:spPr>
      </p:sp>
      <p:sp>
        <p:nvSpPr>
          <p:cNvPr id="829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1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fld id="{92598F17-4F83-482C-AB83-4094CEE7102B}" type="datetime1">
              <a:rPr lang="en-US" altLang="en-US"/>
              <a:pPr/>
              <a:t>3/9/2010</a:t>
            </a:fld>
            <a:endParaRPr lang="en-US" alt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6599A3A-F746-4F13-BD23-FD971DAD0AB1}" type="slidenum">
              <a:rPr lang="en-US" altLang="en-US"/>
              <a:pPr/>
              <a:t>7</a:t>
            </a:fld>
            <a:endParaRPr lang="en-US" altLang="en-US"/>
          </a:p>
        </p:txBody>
      </p:sp>
      <p:sp>
        <p:nvSpPr>
          <p:cNvPr id="61442" name="Rectangle 2"/>
          <p:cNvSpPr>
            <a:spLocks noChangeArrowheads="1"/>
          </p:cNvSpPr>
          <p:nvPr>
            <p:ph type="sldImg"/>
          </p:nvPr>
        </p:nvSpPr>
        <p:spPr>
          <a:ln/>
        </p:spPr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1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fld id="{8BBBAD19-5DF9-4C35-9DDF-18D3A14E3D2C}" type="datetime1">
              <a:rPr lang="en-US" altLang="en-US"/>
              <a:pPr/>
              <a:t>3/9/2010</a:t>
            </a:fld>
            <a:endParaRPr lang="en-US" alt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AAA54D4-7886-42F8-9B9D-FD98692AFD6E}" type="slidenum">
              <a:rPr lang="en-US" altLang="en-US"/>
              <a:pPr/>
              <a:t>8</a:t>
            </a:fld>
            <a:endParaRPr lang="en-US" altLang="en-US"/>
          </a:p>
        </p:txBody>
      </p:sp>
      <p:sp>
        <p:nvSpPr>
          <p:cNvPr id="60418" name="Rectangle 2"/>
          <p:cNvSpPr>
            <a:spLocks noChangeArrowheads="1"/>
          </p:cNvSpPr>
          <p:nvPr>
            <p:ph type="sldImg"/>
          </p:nvPr>
        </p:nvSpPr>
        <p:spPr>
          <a:ln/>
        </p:spPr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1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fld id="{219CBC90-C894-4D54-8EAB-D55B03212EE0}" type="datetime1">
              <a:rPr lang="en-US" altLang="en-US"/>
              <a:pPr/>
              <a:t>3/9/2010</a:t>
            </a:fld>
            <a:endParaRPr lang="en-US" alt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3FF9301-71A2-47CD-A868-7893259EAF9A}" type="slidenum">
              <a:rPr lang="en-US" altLang="en-US"/>
              <a:pPr/>
              <a:t>10</a:t>
            </a:fld>
            <a:endParaRPr lang="en-US" altLang="en-US"/>
          </a:p>
        </p:txBody>
      </p:sp>
      <p:sp>
        <p:nvSpPr>
          <p:cNvPr id="59394" name="Rectangle 2"/>
          <p:cNvSpPr>
            <a:spLocks noChangeArrowheads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1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fld id="{75B055B3-A4B1-48E2-8E20-9C0091FEED4F}" type="datetime1">
              <a:rPr lang="en-US" altLang="en-US"/>
              <a:pPr/>
              <a:t>3/9/2010</a:t>
            </a:fld>
            <a:endParaRPr lang="en-US" alt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70A61FC-2784-4BF5-8888-D4452BB29917}" type="slidenum">
              <a:rPr lang="en-US" altLang="en-US"/>
              <a:pPr/>
              <a:t>11</a:t>
            </a:fld>
            <a:endParaRPr lang="en-US" altLang="en-US"/>
          </a:p>
        </p:txBody>
      </p:sp>
      <p:sp>
        <p:nvSpPr>
          <p:cNvPr id="31746" name="Rectangle 2"/>
          <p:cNvSpPr>
            <a:spLocks noChangeArrowheads="1"/>
          </p:cNvSpPr>
          <p:nvPr>
            <p:ph type="sldImg"/>
          </p:nvPr>
        </p:nvSpPr>
        <p:spPr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The caudate nucleus is located in the basal ganglia and is associated with initiation of learned, habitual motor activities</a:t>
            </a:r>
          </a:p>
          <a:p>
            <a:endParaRPr lang="en-US" altLang="en-US"/>
          </a:p>
          <a:p>
            <a:r>
              <a:rPr lang="en-US" altLang="en-US"/>
              <a:t>Using drugs that increase Serotonin reduces the activity of the caudate nucleus and leads to a reduction in the obsessions and compulsions - people who recover from OCD using behavioral and cognitive therapies also show a reduction in actiivity in the caudate nucleus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914400" y="685800"/>
            <a:ext cx="7721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2133600" y="3886200"/>
            <a:ext cx="6400800" cy="1771650"/>
          </a:xfrm>
        </p:spPr>
        <p:txBody>
          <a:bodyPr/>
          <a:lstStyle>
            <a:lvl1pPr marL="0" indent="0" algn="ctr">
              <a:buFont typeface="Monotype Sort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58372" name="Rectangle 4"/>
          <p:cNvSpPr>
            <a:spLocks noGrp="1" noChangeArrowheads="1"/>
          </p:cNvSpPr>
          <p:nvPr>
            <p:ph type="dt" sz="quarter" idx="2"/>
          </p:nvPr>
        </p:nvSpPr>
        <p:spPr bwMode="auto">
          <a:xfrm>
            <a:off x="711200" y="6229350"/>
            <a:ext cx="1930400" cy="5143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</a:bodyPr>
          <a:lstStyle>
            <a:lvl1pPr>
              <a:spcBef>
                <a:spcPct val="50000"/>
              </a:spcBef>
              <a:defRPr sz="1400">
                <a:solidFill>
                  <a:srgbClr val="5E574E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5837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49600" y="6229350"/>
            <a:ext cx="2844800" cy="5143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</a:bodyPr>
          <a:lstStyle>
            <a:lvl1pPr algn="ctr">
              <a:spcBef>
                <a:spcPct val="50000"/>
              </a:spcBef>
              <a:defRPr sz="1400">
                <a:solidFill>
                  <a:srgbClr val="5E574E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58374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604000" y="6229350"/>
            <a:ext cx="1828800" cy="514350"/>
          </a:xfrm>
        </p:spPr>
        <p:txBody>
          <a:bodyPr/>
          <a:lstStyle>
            <a:lvl1pPr>
              <a:defRPr sz="1400">
                <a:solidFill>
                  <a:srgbClr val="5E574E"/>
                </a:solidFill>
              </a:defRPr>
            </a:lvl1pPr>
          </a:lstStyle>
          <a:p>
            <a:fld id="{558C7BE3-523B-4BAC-B1A8-8EB17CE31C3D}" type="slidenum">
              <a:rPr lang="en-US" altLang="en-US"/>
              <a:pPr/>
              <a:t>‹#›</a:t>
            </a:fld>
            <a:endParaRPr lang="en-US" altLang="en-US"/>
          </a:p>
        </p:txBody>
      </p:sp>
      <p:pic>
        <p:nvPicPr>
          <p:cNvPr id="58375" name="Picture 7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1828800"/>
            <a:ext cx="82423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CAF0393-DA56-40B2-A39C-45EA0A93CD5B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78600" y="228600"/>
            <a:ext cx="2057400" cy="5829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06400" y="228600"/>
            <a:ext cx="6019800" cy="5829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B8014E1-A62D-4EC8-8AB1-CE9680D5539F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6400" y="228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885950"/>
            <a:ext cx="8178800" cy="20097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4048125"/>
            <a:ext cx="8178800" cy="20097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6629400" y="6324600"/>
            <a:ext cx="1905000" cy="533400"/>
          </a:xfrm>
        </p:spPr>
        <p:txBody>
          <a:bodyPr/>
          <a:lstStyle>
            <a:lvl1pPr>
              <a:defRPr/>
            </a:lvl1pPr>
          </a:lstStyle>
          <a:p>
            <a:fld id="{0AE8CF96-93E5-4055-ABD6-5BD936C6214B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Title and Diagram or Organization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6400" y="228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martArt Placeholder 2"/>
          <p:cNvSpPr>
            <a:spLocks noGrp="1"/>
          </p:cNvSpPr>
          <p:nvPr>
            <p:ph type="dgm" idx="1"/>
          </p:nvPr>
        </p:nvSpPr>
        <p:spPr>
          <a:xfrm>
            <a:off x="457200" y="1885950"/>
            <a:ext cx="8178800" cy="417195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6629400" y="6324600"/>
            <a:ext cx="1905000" cy="533400"/>
          </a:xfrm>
        </p:spPr>
        <p:txBody>
          <a:bodyPr/>
          <a:lstStyle>
            <a:lvl1pPr>
              <a:defRPr/>
            </a:lvl1pPr>
          </a:lstStyle>
          <a:p>
            <a:fld id="{292AF6EE-7B2B-44A1-AFF8-CC3E99456A8C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6400" y="228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885950"/>
            <a:ext cx="4013200" cy="41719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622800" y="1885950"/>
            <a:ext cx="4013200" cy="417195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6629400" y="6324600"/>
            <a:ext cx="1905000" cy="533400"/>
          </a:xfrm>
        </p:spPr>
        <p:txBody>
          <a:bodyPr/>
          <a:lstStyle>
            <a:lvl1pPr>
              <a:defRPr/>
            </a:lvl1pPr>
          </a:lstStyle>
          <a:p>
            <a:fld id="{06AEEBA0-2D08-4AB9-AF36-8D1E3EA43F9D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B1602D7-81BA-42DC-8940-C8DCC1E9F1EE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F5244FB-9634-49BB-91DA-EF7D838A3057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885950"/>
            <a:ext cx="4013200" cy="41719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2800" y="1885950"/>
            <a:ext cx="4013200" cy="41719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A3FBAFE-E9E7-4DE7-8979-FCA712C2D841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D242140-2737-417C-BF20-711E3EBCCB75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1A044F55-DB5A-474B-9AC1-DC5F958D46E6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1F7F8A5-893B-495B-91CC-7194F129E60E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3E516C7-EB2F-441A-8DA9-0BC8748E4AF4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45C0130-42E3-4541-83BF-3CBF1A019CF7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w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06400" y="228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885950"/>
            <a:ext cx="8178800" cy="417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57348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629400" y="6324600"/>
            <a:ext cx="19050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50000"/>
              </a:spcBef>
              <a:defRPr sz="1200">
                <a:solidFill>
                  <a:schemeClr val="tx2"/>
                </a:solidFill>
              </a:defRPr>
            </a:lvl1pPr>
          </a:lstStyle>
          <a:p>
            <a:fld id="{1AD1153E-DF8F-4416-A2B6-F3189CBA2ED2}" type="slidenum">
              <a:rPr lang="en-US" altLang="en-US"/>
              <a:pPr/>
              <a:t>‹#›</a:t>
            </a:fld>
            <a:endParaRPr lang="en-US" altLang="en-US"/>
          </a:p>
        </p:txBody>
      </p:sp>
      <p:pic>
        <p:nvPicPr>
          <p:cNvPr id="57349" name="Picture 5"/>
          <p:cNvPicPr>
            <a:picLocks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533400" y="1371600"/>
            <a:ext cx="82423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 bg1="dk2" tx1="lt1" bg2="dk1" tx2="lt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7" r:id="rId3"/>
    <p:sldLayoutId id="2147483658" r:id="rId4"/>
    <p:sldLayoutId id="2147483659" r:id="rId5"/>
    <p:sldLayoutId id="2147483660" r:id="rId6"/>
    <p:sldLayoutId id="2147483661" r:id="rId7"/>
    <p:sldLayoutId id="2147483662" r:id="rId8"/>
    <p:sldLayoutId id="2147483663" r:id="rId9"/>
    <p:sldLayoutId id="2147483664" r:id="rId10"/>
    <p:sldLayoutId id="2147483665" r:id="rId11"/>
    <p:sldLayoutId id="2147483666" r:id="rId12"/>
    <p:sldLayoutId id="2147483667" r:id="rId13"/>
    <p:sldLayoutId id="2147483668" r:id="rId14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7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73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73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73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73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347" grpId="0" build="p" bldLvl="4" autoUpdateAnimBg="0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499"/>
                          </p:stCondLst>
                        </p:cTn>
                        <p:tgtEl>
                          <p:spTgt spid="5734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  <p:subTnLst>
                    <p:animClr>
                      <p:cBhvr override="childStyle">
                        <p:cTn dur="1" fill="hold" display="0" masterRel="nextClick" afterEffect="1"/>
                        <p:tgtEl>
                          <p:spTgt spid="57347"/>
                        </p:tgtEl>
                        <p:attrNameLst>
                          <p:attrName>ppt_c</p:attrName>
                        </p:attrNameLst>
                      </p:cBhvr>
                      <p:to>
                        <a:schemeClr val="tx2"/>
                      </p:to>
                    </p:animClr>
                  </p:subTnLst>
                </p:cTn>
              </p:par>
            </p:tnLst>
          </p:tmpl>
          <p:tmpl lvl="2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499"/>
                          </p:stCondLst>
                        </p:cTn>
                        <p:tgtEl>
                          <p:spTgt spid="5734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  <p:subTnLst>
                    <p:animClr>
                      <p:cBhvr override="childStyle">
                        <p:cTn dur="1" fill="hold" display="0" masterRel="nextClick" afterEffect="1"/>
                        <p:tgtEl>
                          <p:spTgt spid="57347"/>
                        </p:tgtEl>
                        <p:attrNameLst>
                          <p:attrName>ppt_c</p:attrName>
                        </p:attrNameLst>
                      </p:cBhvr>
                      <p:to>
                        <a:schemeClr val="tx2"/>
                      </p:to>
                    </p:animClr>
                  </p:subTnLst>
                </p:cTn>
              </p:par>
            </p:tnLst>
          </p:tmpl>
          <p:tmpl lvl="3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499"/>
                          </p:stCondLst>
                        </p:cTn>
                        <p:tgtEl>
                          <p:spTgt spid="5734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  <p:subTnLst>
                    <p:animClr>
                      <p:cBhvr override="childStyle">
                        <p:cTn dur="1" fill="hold" display="0" masterRel="nextClick" afterEffect="1"/>
                        <p:tgtEl>
                          <p:spTgt spid="57347"/>
                        </p:tgtEl>
                        <p:attrNameLst>
                          <p:attrName>ppt_c</p:attrName>
                        </p:attrNameLst>
                      </p:cBhvr>
                      <p:to>
                        <a:schemeClr val="tx2"/>
                      </p:to>
                    </p:animClr>
                  </p:subTnLst>
                </p:cTn>
              </p:par>
            </p:tnLst>
          </p:tmpl>
          <p:tmpl lvl="4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499"/>
                          </p:stCondLst>
                        </p:cTn>
                        <p:tgtEl>
                          <p:spTgt spid="5734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  <p:subTnLst>
                    <p:animClr>
                      <p:cBhvr override="childStyle">
                        <p:cTn dur="1" fill="hold" display="0" masterRel="nextClick" afterEffect="1"/>
                        <p:tgtEl>
                          <p:spTgt spid="57347"/>
                        </p:tgtEl>
                        <p:attrNameLst>
                          <p:attrName>ppt_c</p:attrName>
                        </p:attrNameLst>
                      </p:cBhvr>
                      <p:to>
                        <a:schemeClr val="tx2"/>
                      </p:to>
                    </p:animClr>
                  </p:subTnLst>
                </p:cTn>
              </p:par>
            </p:tnLst>
          </p:tmpl>
          <p:tmpl lvl="5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499"/>
                          </p:stCondLst>
                        </p:cTn>
                        <p:tgtEl>
                          <p:spTgt spid="5734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  <p:subTnLst>
                    <p:animClr>
                      <p:cBhvr override="childStyle">
                        <p:cTn dur="1" fill="hold" display="0" masterRel="nextClick" afterEffect="1"/>
                        <p:tgtEl>
                          <p:spTgt spid="57347"/>
                        </p:tgtEl>
                        <p:attrNameLst>
                          <p:attrName>ppt_c</p:attrName>
                        </p:attrNameLst>
                      </p:cBhvr>
                      <p:to>
                        <a:schemeClr val="tx2"/>
                      </p:to>
                    </p:animClr>
                  </p:subTnLst>
                </p:cTn>
              </p:par>
            </p:tnLst>
          </p:tmpl>
        </p:tmplLst>
      </p:bldP>
    </p:bld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Monotype Sorts" pitchFamily="2" charset="2"/>
        <a:buChar char="z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Monotype Sorts" pitchFamily="2" charset="2"/>
        <a:buChar char="y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Monotype Sorts" pitchFamily="2" charset="2"/>
        <a:buChar char="x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–"/>
        <a:defRPr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–"/>
        <a:defRPr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–"/>
        <a:defRPr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–"/>
        <a:defRPr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–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1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ChangeArrowheads="1"/>
          </p:cNvSpPr>
          <p:nvPr>
            <p:ph type="subTitle" idx="1"/>
          </p:nvPr>
        </p:nvSpPr>
        <p:spPr>
          <a:xfrm>
            <a:off x="1524000" y="2590800"/>
            <a:ext cx="6400800" cy="1771650"/>
          </a:xfrm>
          <a:noFill/>
          <a:ln/>
        </p:spPr>
        <p:txBody>
          <a:bodyPr/>
          <a:lstStyle/>
          <a:p>
            <a:r>
              <a:rPr lang="en-US" altLang="en-US" sz="4000">
                <a:solidFill>
                  <a:schemeClr val="tx2"/>
                </a:solidFill>
              </a:rPr>
              <a:t>Anxiety and Mood Disorders</a:t>
            </a:r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Development of Phobias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sz="3200"/>
              <a:t>Classical conditioning model</a:t>
            </a:r>
            <a:endParaRPr lang="en-US" altLang="en-US" sz="2800"/>
          </a:p>
          <a:p>
            <a:pPr lvl="1"/>
            <a:r>
              <a:rPr lang="en-US" altLang="en-US" sz="2800"/>
              <a:t>e.g., dog = CS, bite = UCS</a:t>
            </a:r>
          </a:p>
          <a:p>
            <a:pPr lvl="1"/>
            <a:r>
              <a:rPr lang="en-US" altLang="en-US" sz="2800"/>
              <a:t>problems: </a:t>
            </a:r>
          </a:p>
          <a:p>
            <a:pPr lvl="2"/>
            <a:r>
              <a:rPr lang="en-US" altLang="en-US" sz="2400"/>
              <a:t>often no memory of a traumatic experience</a:t>
            </a:r>
          </a:p>
          <a:p>
            <a:pPr lvl="2"/>
            <a:r>
              <a:rPr lang="en-US" altLang="en-US" sz="2400"/>
              <a:t>traumatic experience may not produce phobia</a:t>
            </a:r>
          </a:p>
          <a:p>
            <a:r>
              <a:rPr lang="en-US" altLang="en-US" sz="2800"/>
              <a:t>Seligman’s preparedness theory</a:t>
            </a:r>
            <a:endParaRPr lang="en-US" alt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Obsessive-Compulsive Disorder (OCD)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2305050"/>
            <a:ext cx="8178800" cy="4171950"/>
          </a:xfrm>
        </p:spPr>
        <p:txBody>
          <a:bodyPr/>
          <a:lstStyle/>
          <a:p>
            <a:r>
              <a:rPr lang="en-US" altLang="en-US"/>
              <a:t>Obsessions - irrational, disturbing thoughts that intrude into consciousness</a:t>
            </a:r>
          </a:p>
          <a:p>
            <a:r>
              <a:rPr lang="en-US" altLang="en-US"/>
              <a:t>Compulsions - repetitive actions performed to alleviate obsessions</a:t>
            </a:r>
          </a:p>
          <a:p>
            <a:r>
              <a:rPr lang="en-US" altLang="en-US"/>
              <a:t>Checking and washing most common compulsions</a:t>
            </a:r>
          </a:p>
          <a:p>
            <a:r>
              <a:rPr lang="en-US" altLang="en-US"/>
              <a:t>Heightened neural activity in caudate nucleus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ChangeArrowheads="1"/>
          </p:cNvSpPr>
          <p:nvPr>
            <p:ph type="title"/>
          </p:nvPr>
        </p:nvSpPr>
        <p:spPr>
          <a:xfrm>
            <a:off x="762000" y="228600"/>
            <a:ext cx="6096000" cy="1143000"/>
          </a:xfrm>
          <a:noFill/>
          <a:ln/>
        </p:spPr>
        <p:txBody>
          <a:bodyPr anchor="ctr"/>
          <a:lstStyle/>
          <a:p>
            <a:r>
              <a:rPr lang="en-US" altLang="en-US"/>
              <a:t>Panic Disorder</a:t>
            </a:r>
          </a:p>
        </p:txBody>
      </p:sp>
      <p:sp>
        <p:nvSpPr>
          <p:cNvPr id="11267" name="Rectangle 3"/>
          <p:cNvSpPr>
            <a:spLocks noChangeArrowheads="1"/>
          </p:cNvSpPr>
          <p:nvPr>
            <p:ph type="body" idx="1"/>
          </p:nvPr>
        </p:nvSpPr>
        <p:spPr>
          <a:xfrm>
            <a:off x="1066800" y="2228850"/>
            <a:ext cx="7620000" cy="4171950"/>
          </a:xfrm>
          <a:noFill/>
          <a:ln/>
        </p:spPr>
        <p:txBody>
          <a:bodyPr/>
          <a:lstStyle/>
          <a:p>
            <a:r>
              <a:rPr lang="en-US" altLang="en-US" sz="2800"/>
              <a:t>Panic attacks - helpless terror, high physiological arousal</a:t>
            </a:r>
          </a:p>
          <a:p>
            <a:r>
              <a:rPr lang="en-US" altLang="en-US" sz="2800"/>
              <a:t>Very frightening - sufferers live in fear of having them</a:t>
            </a:r>
          </a:p>
          <a:p>
            <a:r>
              <a:rPr lang="en-US" altLang="en-US" sz="2800"/>
              <a:t>Agoraphobia often develops as a result</a:t>
            </a:r>
            <a:endParaRPr lang="en-US" altLang="en-US"/>
          </a:p>
        </p:txBody>
      </p:sp>
    </p:spTree>
  </p:cSld>
  <p:clrMapOvr>
    <a:masterClrMapping/>
  </p:clrMapOvr>
  <p:transition>
    <p:cut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ChangeArrowheads="1"/>
          </p:cNvSpPr>
          <p:nvPr>
            <p:ph type="title"/>
          </p:nvPr>
        </p:nvSpPr>
        <p:spPr>
          <a:xfrm>
            <a:off x="609600" y="228600"/>
            <a:ext cx="8077200" cy="1143000"/>
          </a:xfrm>
          <a:noFill/>
          <a:ln/>
        </p:spPr>
        <p:txBody>
          <a:bodyPr anchor="ctr"/>
          <a:lstStyle/>
          <a:p>
            <a:r>
              <a:rPr lang="en-US" altLang="en-US"/>
              <a:t>Posttraumatic Stress Disorder (PTSD)</a:t>
            </a:r>
          </a:p>
        </p:txBody>
      </p:sp>
      <p:sp>
        <p:nvSpPr>
          <p:cNvPr id="12291" name="Rectangle 3"/>
          <p:cNvSpPr>
            <a:spLocks noChangeArrowheads="1"/>
          </p:cNvSpPr>
          <p:nvPr>
            <p:ph type="body" sz="half" idx="1"/>
          </p:nvPr>
        </p:nvSpPr>
        <p:spPr>
          <a:xfrm>
            <a:off x="457200" y="1885950"/>
            <a:ext cx="8382000" cy="4171950"/>
          </a:xfrm>
          <a:noFill/>
          <a:ln/>
        </p:spPr>
        <p:txBody>
          <a:bodyPr/>
          <a:lstStyle/>
          <a:p>
            <a:r>
              <a:rPr lang="en-US" altLang="en-US" sz="2800"/>
              <a:t>Follows traumatic event or events such as war, rape, or assault</a:t>
            </a:r>
          </a:p>
          <a:p>
            <a:r>
              <a:rPr lang="en-US" altLang="en-US" sz="2800"/>
              <a:t>Symptoms include:</a:t>
            </a:r>
            <a:endParaRPr lang="en-US" altLang="en-US" sz="2000"/>
          </a:p>
          <a:p>
            <a:pPr lvl="1"/>
            <a:r>
              <a:rPr lang="en-US" altLang="en-US"/>
              <a:t>nightmares</a:t>
            </a:r>
          </a:p>
          <a:p>
            <a:pPr lvl="1"/>
            <a:r>
              <a:rPr lang="en-US" altLang="en-US"/>
              <a:t>flashbacks</a:t>
            </a:r>
          </a:p>
          <a:p>
            <a:pPr lvl="1"/>
            <a:r>
              <a:rPr lang="en-US" altLang="en-US"/>
              <a:t>sleeplessness</a:t>
            </a:r>
          </a:p>
          <a:p>
            <a:pPr lvl="1"/>
            <a:r>
              <a:rPr lang="en-US" altLang="en-US"/>
              <a:t>easily startled</a:t>
            </a:r>
          </a:p>
          <a:p>
            <a:pPr lvl="1"/>
            <a:r>
              <a:rPr lang="en-US" altLang="en-US"/>
              <a:t>depression</a:t>
            </a:r>
          </a:p>
          <a:p>
            <a:pPr lvl="1"/>
            <a:r>
              <a:rPr lang="en-US" altLang="en-US"/>
              <a:t>irritability</a:t>
            </a:r>
          </a:p>
        </p:txBody>
      </p:sp>
    </p:spTree>
  </p:cSld>
  <p:clrMapOvr>
    <a:masterClrMapping/>
  </p:clrMapOvr>
  <p:transition>
    <p:cut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Mood Disorders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43000" y="1905000"/>
            <a:ext cx="7467600" cy="4171950"/>
          </a:xfrm>
        </p:spPr>
        <p:txBody>
          <a:bodyPr/>
          <a:lstStyle/>
          <a:p>
            <a:r>
              <a:rPr lang="en-US" altLang="en-US" sz="3200"/>
              <a:t>Depressive disorders</a:t>
            </a:r>
            <a:endParaRPr lang="en-US" altLang="en-US"/>
          </a:p>
          <a:p>
            <a:pPr lvl="1"/>
            <a:r>
              <a:rPr lang="en-US" altLang="en-US" sz="2800"/>
              <a:t>depression of mood</a:t>
            </a:r>
            <a:endParaRPr lang="en-US" altLang="en-US"/>
          </a:p>
          <a:p>
            <a:r>
              <a:rPr lang="en-US" altLang="en-US" sz="3200"/>
              <a:t>Bipolar disorders</a:t>
            </a:r>
            <a:endParaRPr lang="en-US" altLang="en-US"/>
          </a:p>
          <a:p>
            <a:pPr lvl="1"/>
            <a:r>
              <a:rPr lang="en-US" altLang="en-US" sz="2800"/>
              <a:t>cycling between depression and mania (extreme euphoria)</a:t>
            </a:r>
            <a:endParaRPr lang="en-US" alt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Depression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76400" y="1981200"/>
            <a:ext cx="7086600" cy="4171950"/>
          </a:xfrm>
        </p:spPr>
        <p:txBody>
          <a:bodyPr/>
          <a:lstStyle/>
          <a:p>
            <a:r>
              <a:rPr lang="en-US" altLang="en-US" sz="3200"/>
              <a:t>Symptoms include:</a:t>
            </a:r>
            <a:endParaRPr lang="en-US" altLang="en-US"/>
          </a:p>
          <a:p>
            <a:pPr lvl="1"/>
            <a:r>
              <a:rPr lang="en-US" altLang="en-US" sz="2800"/>
              <a:t>sadness</a:t>
            </a:r>
          </a:p>
          <a:p>
            <a:pPr lvl="1"/>
            <a:r>
              <a:rPr lang="en-US" altLang="en-US" sz="2800"/>
              <a:t>feelings of worthlessness</a:t>
            </a:r>
          </a:p>
          <a:p>
            <a:pPr lvl="1"/>
            <a:r>
              <a:rPr lang="en-US" altLang="en-US" sz="2800"/>
              <a:t>changes in sleep</a:t>
            </a:r>
          </a:p>
          <a:p>
            <a:pPr lvl="1"/>
            <a:r>
              <a:rPr lang="en-US" altLang="en-US" sz="2800"/>
              <a:t>changes in eating</a:t>
            </a:r>
          </a:p>
          <a:p>
            <a:pPr lvl="1"/>
            <a:r>
              <a:rPr lang="en-US" altLang="en-US" sz="2800"/>
              <a:t>anhedonia</a:t>
            </a:r>
          </a:p>
          <a:p>
            <a:pPr lvl="1"/>
            <a:r>
              <a:rPr lang="en-US" altLang="en-US" sz="2800"/>
              <a:t>suicidal behavior</a:t>
            </a:r>
            <a:endParaRPr lang="en-US" altLang="en-U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Depression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686800" cy="4591050"/>
          </a:xfrm>
        </p:spPr>
        <p:txBody>
          <a:bodyPr/>
          <a:lstStyle/>
          <a:p>
            <a:r>
              <a:rPr lang="en-US" altLang="en-US" sz="2800"/>
              <a:t>Major Depression</a:t>
            </a:r>
            <a:r>
              <a:rPr lang="en-US" altLang="en-US"/>
              <a:t> </a:t>
            </a:r>
          </a:p>
          <a:p>
            <a:pPr lvl="1"/>
            <a:r>
              <a:rPr lang="en-US" altLang="en-US"/>
              <a:t>prolonged, very severe depression</a:t>
            </a:r>
          </a:p>
          <a:p>
            <a:pPr lvl="1"/>
            <a:r>
              <a:rPr lang="en-US" altLang="en-US"/>
              <a:t>lasts without remission for at least 2 weeks</a:t>
            </a:r>
          </a:p>
          <a:p>
            <a:r>
              <a:rPr lang="en-US" altLang="en-US" sz="2800"/>
              <a:t>Dysthymia</a:t>
            </a:r>
            <a:endParaRPr lang="en-US" altLang="en-US"/>
          </a:p>
          <a:p>
            <a:pPr lvl="1"/>
            <a:r>
              <a:rPr lang="en-US" altLang="en-US"/>
              <a:t>less severe, but long-lasting depression</a:t>
            </a:r>
          </a:p>
          <a:p>
            <a:pPr lvl="1"/>
            <a:r>
              <a:rPr lang="en-US" altLang="en-US"/>
              <a:t>lasts for at least 2 years</a:t>
            </a:r>
          </a:p>
          <a:p>
            <a:r>
              <a:rPr lang="en-US" altLang="en-US" sz="2800"/>
              <a:t>Can have both at the same time</a:t>
            </a:r>
          </a:p>
          <a:p>
            <a:r>
              <a:rPr lang="en-US" altLang="en-US" sz="2800"/>
              <a:t>Women diagnosed far more often than men</a:t>
            </a:r>
            <a:endParaRPr lang="en-US" altLang="en-U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Biological Bases for Depression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sz="3200"/>
              <a:t>Neurotransmitter theories</a:t>
            </a:r>
            <a:endParaRPr lang="en-US" altLang="en-US"/>
          </a:p>
          <a:p>
            <a:pPr lvl="1"/>
            <a:r>
              <a:rPr lang="en-US" altLang="en-US" sz="2800"/>
              <a:t>dopamine</a:t>
            </a:r>
          </a:p>
          <a:p>
            <a:pPr lvl="1"/>
            <a:r>
              <a:rPr lang="en-US" altLang="en-US" sz="2800"/>
              <a:t>norepinephrine</a:t>
            </a:r>
          </a:p>
          <a:p>
            <a:pPr lvl="1"/>
            <a:r>
              <a:rPr lang="en-US" altLang="en-US" sz="2800"/>
              <a:t>serotonin</a:t>
            </a:r>
            <a:endParaRPr lang="en-US" altLang="en-US"/>
          </a:p>
          <a:p>
            <a:r>
              <a:rPr lang="en-US" altLang="en-US" sz="3200"/>
              <a:t>Genetic component</a:t>
            </a:r>
            <a:endParaRPr lang="en-US" altLang="en-US"/>
          </a:p>
          <a:p>
            <a:pPr lvl="1"/>
            <a:r>
              <a:rPr lang="en-US" altLang="en-US" sz="2800"/>
              <a:t>more closely related people show similar histories of depression</a:t>
            </a:r>
            <a:endParaRPr lang="en-US" altLang="en-US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Situational Bases for Depression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733550"/>
            <a:ext cx="8458200" cy="4438650"/>
          </a:xfrm>
        </p:spPr>
        <p:txBody>
          <a:bodyPr/>
          <a:lstStyle/>
          <a:p>
            <a:r>
              <a:rPr lang="en-US" altLang="en-US" sz="2800"/>
              <a:t>Positive correlation between stressful life events and onset of depression</a:t>
            </a:r>
            <a:endParaRPr lang="en-US" altLang="en-US"/>
          </a:p>
          <a:p>
            <a:pPr lvl="1"/>
            <a:r>
              <a:rPr lang="en-US" altLang="en-US"/>
              <a:t>Is life stress causal of depression?</a:t>
            </a:r>
          </a:p>
          <a:p>
            <a:r>
              <a:rPr lang="en-US" altLang="en-US" sz="2800"/>
              <a:t>Most depressogenic life events are losses</a:t>
            </a:r>
            <a:endParaRPr lang="en-US" altLang="en-US"/>
          </a:p>
          <a:p>
            <a:pPr lvl="1"/>
            <a:r>
              <a:rPr lang="en-US" altLang="en-US"/>
              <a:t>spouse or companion</a:t>
            </a:r>
          </a:p>
          <a:p>
            <a:pPr lvl="1"/>
            <a:r>
              <a:rPr lang="en-US" altLang="en-US"/>
              <a:t>long-term job</a:t>
            </a:r>
          </a:p>
          <a:p>
            <a:pPr lvl="1"/>
            <a:r>
              <a:rPr lang="en-US" altLang="en-US"/>
              <a:t>health</a:t>
            </a:r>
          </a:p>
          <a:p>
            <a:pPr lvl="1"/>
            <a:r>
              <a:rPr lang="en-US" altLang="en-US"/>
              <a:t>income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Cognitive Bases for Depression</a:t>
            </a:r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752600"/>
            <a:ext cx="8178800" cy="4171950"/>
          </a:xfrm>
        </p:spPr>
        <p:txBody>
          <a:bodyPr/>
          <a:lstStyle/>
          <a:p>
            <a:r>
              <a:rPr lang="en-US" altLang="en-US" sz="2800"/>
              <a:t>A.T. Beck: depressed people hold pessimistic views of</a:t>
            </a:r>
            <a:endParaRPr lang="en-US" altLang="en-US"/>
          </a:p>
          <a:p>
            <a:pPr lvl="1"/>
            <a:r>
              <a:rPr lang="en-US" altLang="en-US"/>
              <a:t>themselves</a:t>
            </a:r>
          </a:p>
          <a:p>
            <a:pPr lvl="1"/>
            <a:r>
              <a:rPr lang="en-US" altLang="en-US"/>
              <a:t>the world</a:t>
            </a:r>
          </a:p>
          <a:p>
            <a:pPr lvl="1"/>
            <a:r>
              <a:rPr lang="en-US" altLang="en-US"/>
              <a:t>the future</a:t>
            </a:r>
          </a:p>
          <a:p>
            <a:r>
              <a:rPr lang="en-US" altLang="en-US" sz="2800"/>
              <a:t>Depressed people distort their experiences in negative ways</a:t>
            </a:r>
            <a:endParaRPr lang="en-US" altLang="en-US"/>
          </a:p>
          <a:p>
            <a:pPr lvl="1"/>
            <a:r>
              <a:rPr lang="en-US" altLang="en-US"/>
              <a:t>exaggerate bad experiences</a:t>
            </a:r>
          </a:p>
          <a:p>
            <a:pPr lvl="1"/>
            <a:r>
              <a:rPr lang="en-US" altLang="en-US"/>
              <a:t>minimize good experiences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Anxiety Disorders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sz="2800"/>
              <a:t>Primary disturbance is distressing, persistent anxiety or maladaptive behaviors that reduce anxiety</a:t>
            </a:r>
          </a:p>
          <a:p>
            <a:r>
              <a:rPr lang="en-US" altLang="en-US" sz="2800"/>
              <a:t>Anxiety - diffuse, vague feelings of fear and apprehension</a:t>
            </a:r>
            <a:endParaRPr lang="en-US" altLang="en-US"/>
          </a:p>
          <a:p>
            <a:pPr lvl="1"/>
            <a:r>
              <a:rPr lang="en-US" altLang="en-US"/>
              <a:t>everyone experiences it</a:t>
            </a:r>
          </a:p>
          <a:p>
            <a:pPr lvl="1"/>
            <a:r>
              <a:rPr lang="en-US" altLang="en-US"/>
              <a:t>becomes a problem when it is irrational, uncontrollable, and disruptive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Cognitive Bases for Depression</a:t>
            </a:r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885950"/>
            <a:ext cx="7924800" cy="4171950"/>
          </a:xfrm>
        </p:spPr>
        <p:txBody>
          <a:bodyPr/>
          <a:lstStyle/>
          <a:p>
            <a:r>
              <a:rPr lang="en-US" altLang="en-US" sz="2800"/>
              <a:t>Hopelessness theory</a:t>
            </a:r>
            <a:endParaRPr lang="en-US" altLang="en-US"/>
          </a:p>
          <a:p>
            <a:pPr lvl="1"/>
            <a:r>
              <a:rPr lang="en-US" altLang="en-US"/>
              <a:t>depression results from a pattern of thinking</a:t>
            </a:r>
          </a:p>
          <a:p>
            <a:pPr lvl="1"/>
            <a:r>
              <a:rPr lang="en-US" altLang="en-US"/>
              <a:t>person loses hope that life will get better</a:t>
            </a:r>
          </a:p>
          <a:p>
            <a:pPr lvl="1"/>
            <a:r>
              <a:rPr lang="en-US" altLang="en-US"/>
              <a:t>negative experiences are due to stable, global reasons</a:t>
            </a:r>
          </a:p>
          <a:p>
            <a:pPr lvl="2"/>
            <a:r>
              <a:rPr lang="en-US" altLang="en-US"/>
              <a:t>e.g., “I didn’t get the job because I’m stupid and inept” vs. “I didn’t get the job because the interview didn’t go well”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Seasonal Affective Disorder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885950"/>
            <a:ext cx="8382000" cy="4667250"/>
          </a:xfrm>
        </p:spPr>
        <p:txBody>
          <a:bodyPr/>
          <a:lstStyle/>
          <a:p>
            <a:r>
              <a:rPr lang="en-US" altLang="en-US" sz="2800"/>
              <a:t>Cyclic severe depression and elevated mood</a:t>
            </a:r>
          </a:p>
          <a:p>
            <a:r>
              <a:rPr lang="en-US" altLang="en-US" sz="2800"/>
              <a:t>Seasonal regularity</a:t>
            </a:r>
          </a:p>
          <a:p>
            <a:r>
              <a:rPr lang="en-US" altLang="en-US" sz="2800"/>
              <a:t>Unique cluster of symptoms</a:t>
            </a:r>
            <a:endParaRPr lang="en-US" altLang="en-US"/>
          </a:p>
          <a:p>
            <a:pPr lvl="1"/>
            <a:r>
              <a:rPr lang="en-US" altLang="en-US"/>
              <a:t>intense hunger</a:t>
            </a:r>
          </a:p>
          <a:p>
            <a:pPr lvl="1"/>
            <a:r>
              <a:rPr lang="en-US" altLang="en-US"/>
              <a:t>gain weight in winter</a:t>
            </a:r>
          </a:p>
          <a:p>
            <a:pPr lvl="1"/>
            <a:r>
              <a:rPr lang="en-US" altLang="en-US"/>
              <a:t>sleep more than usual</a:t>
            </a:r>
          </a:p>
          <a:p>
            <a:pPr lvl="1"/>
            <a:r>
              <a:rPr lang="en-US" altLang="en-US"/>
              <a:t>depressed more in evening than morning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Bipolar Disorders</a:t>
            </a:r>
          </a:p>
        </p:txBody>
      </p:sp>
      <p:sp>
        <p:nvSpPr>
          <p:cNvPr id="52228" name="Rectangle 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885950"/>
            <a:ext cx="8178800" cy="4514850"/>
          </a:xfrm>
        </p:spPr>
        <p:txBody>
          <a:bodyPr/>
          <a:lstStyle/>
          <a:p>
            <a:r>
              <a:rPr lang="en-US" altLang="en-US"/>
              <a:t>Cyclic disorders </a:t>
            </a:r>
          </a:p>
          <a:p>
            <a:r>
              <a:rPr lang="en-US" altLang="en-US"/>
              <a:t>Mood levels swing from severe depression to extreme euphoria (mania)</a:t>
            </a:r>
          </a:p>
          <a:p>
            <a:r>
              <a:rPr lang="en-US" altLang="en-US"/>
              <a:t>No regular relationship to time of year (like SAD)</a:t>
            </a:r>
          </a:p>
          <a:p>
            <a:r>
              <a:rPr lang="en-US" altLang="en-US"/>
              <a:t>Bipolar disorder is severe form</a:t>
            </a:r>
          </a:p>
          <a:p>
            <a:r>
              <a:rPr lang="en-US" altLang="en-US"/>
              <a:t>Cyclothymia is less severe form</a:t>
            </a:r>
          </a:p>
          <a:p>
            <a:r>
              <a:rPr lang="en-US" altLang="en-US"/>
              <a:t>Strong heritable component</a:t>
            </a:r>
          </a:p>
          <a:p>
            <a:r>
              <a:rPr lang="en-US" altLang="en-US"/>
              <a:t>Bipolar disorder often treated with lithium</a:t>
            </a:r>
          </a:p>
          <a:p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2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22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2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22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2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22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2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22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22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222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22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222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22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222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228" grpId="0" build="p" autoUpdateAnimBg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Somatoform Disorders</a:t>
            </a:r>
            <a:endParaRPr lang="en-US" altLang="en-US">
              <a:solidFill>
                <a:schemeClr val="tx1"/>
              </a:solidFill>
            </a:endParaRPr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905000"/>
            <a:ext cx="8610600" cy="4171950"/>
          </a:xfrm>
        </p:spPr>
        <p:txBody>
          <a:bodyPr/>
          <a:lstStyle/>
          <a:p>
            <a:r>
              <a:rPr lang="en-US" altLang="en-US" sz="3200"/>
              <a:t>Bodily ailments in absence of any physical disease</a:t>
            </a:r>
          </a:p>
          <a:p>
            <a:r>
              <a:rPr lang="en-US" altLang="en-US" sz="3200"/>
              <a:t>Examples are conversion disorder and somatization disorder</a:t>
            </a:r>
            <a:endParaRPr lang="en-US" altLang="en-US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2438400"/>
            <a:ext cx="6400800" cy="2514600"/>
          </a:xfrm>
        </p:spPr>
        <p:txBody>
          <a:bodyPr/>
          <a:lstStyle/>
          <a:p>
            <a:r>
              <a:rPr lang="en-US" altLang="en-US" sz="4000">
                <a:solidFill>
                  <a:schemeClr val="tx2"/>
                </a:solidFill>
              </a:rPr>
              <a:t>Psychological Influences on Physical Symptoms and Diseases</a:t>
            </a:r>
            <a:endParaRPr lang="en-US" altLang="en-US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Conversion Disorder</a:t>
            </a:r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76400"/>
            <a:ext cx="4267200" cy="4572000"/>
          </a:xfrm>
        </p:spPr>
        <p:txBody>
          <a:bodyPr/>
          <a:lstStyle/>
          <a:p>
            <a:r>
              <a:rPr lang="en-US" altLang="en-US" sz="2800"/>
              <a:t>Person temporarily loses some bodily function</a:t>
            </a:r>
            <a:endParaRPr lang="en-US" altLang="en-US"/>
          </a:p>
          <a:p>
            <a:pPr lvl="1"/>
            <a:r>
              <a:rPr lang="en-US" altLang="en-US"/>
              <a:t>blindness, deafness, paralyzed portion of body</a:t>
            </a:r>
          </a:p>
          <a:p>
            <a:pPr lvl="1"/>
            <a:r>
              <a:rPr lang="en-US" altLang="en-US"/>
              <a:t>glove anesthesia</a:t>
            </a:r>
          </a:p>
          <a:p>
            <a:r>
              <a:rPr lang="en-US" altLang="en-US" sz="2800"/>
              <a:t>No physical damage to cause problems</a:t>
            </a:r>
          </a:p>
        </p:txBody>
      </p:sp>
      <p:pic>
        <p:nvPicPr>
          <p:cNvPr id="69640" name="Picture 8" descr="arms.pct                                                       00006F14&#10;Love Child                     B3E4B0F3: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22825" y="1941513"/>
            <a:ext cx="4168775" cy="46878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6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6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96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6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96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6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96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6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96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635" grpId="0" build="p" bldLvl="4" autoUpdateAnimBg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Conversion Disorder</a:t>
            </a:r>
          </a:p>
        </p:txBody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sz="2800"/>
              <a:t>Rare in western culture now</a:t>
            </a:r>
            <a:endParaRPr lang="en-US" altLang="en-US"/>
          </a:p>
          <a:p>
            <a:pPr lvl="1"/>
            <a:r>
              <a:rPr lang="en-US" altLang="en-US"/>
              <a:t>relatively common 100 years ago</a:t>
            </a:r>
          </a:p>
          <a:p>
            <a:pPr lvl="1"/>
            <a:r>
              <a:rPr lang="en-US" altLang="en-US"/>
              <a:t>prominent in Freud’s work/clients</a:t>
            </a:r>
          </a:p>
          <a:p>
            <a:r>
              <a:rPr lang="en-US" altLang="en-US" sz="2800"/>
              <a:t>Often see examples in non-Western people exposed to traumatic event</a:t>
            </a:r>
          </a:p>
          <a:p>
            <a:pPr lvl="1"/>
            <a:r>
              <a:rPr lang="en-US" altLang="en-US"/>
              <a:t>e.g., high rate of psychological blindness in Cambodian women after Khmer Rouge reign of terror in 1970s 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Somatization Disorder</a:t>
            </a:r>
          </a:p>
        </p:txBody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885950"/>
            <a:ext cx="8686800" cy="4514850"/>
          </a:xfrm>
        </p:spPr>
        <p:txBody>
          <a:bodyPr/>
          <a:lstStyle/>
          <a:p>
            <a:r>
              <a:rPr lang="en-US" altLang="en-US" sz="2800"/>
              <a:t>Long history of dramatic complaints re: different medical conditions</a:t>
            </a:r>
          </a:p>
          <a:p>
            <a:pPr lvl="1"/>
            <a:r>
              <a:rPr lang="en-US" altLang="en-US"/>
              <a:t>complaints usually vague, undifferentiated</a:t>
            </a:r>
          </a:p>
          <a:p>
            <a:pPr lvl="1"/>
            <a:r>
              <a:rPr lang="en-US" altLang="en-US"/>
              <a:t>e.g., heart palpitations, dizziness, nausea</a:t>
            </a:r>
          </a:p>
          <a:p>
            <a:r>
              <a:rPr lang="en-US" altLang="en-US" sz="2800"/>
              <a:t>Often difficult to determine whether complaints are somatization or undetectable physical disease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Somatization Disorder</a:t>
            </a:r>
          </a:p>
        </p:txBody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905000"/>
            <a:ext cx="8534400" cy="4476750"/>
          </a:xfrm>
        </p:spPr>
        <p:txBody>
          <a:bodyPr/>
          <a:lstStyle/>
          <a:p>
            <a:r>
              <a:rPr lang="en-US" altLang="en-US" sz="3600"/>
              <a:t>Kleinman’s theory</a:t>
            </a:r>
            <a:endParaRPr lang="en-US" altLang="en-US" sz="2800"/>
          </a:p>
          <a:p>
            <a:pPr lvl="1"/>
            <a:r>
              <a:rPr lang="en-US" altLang="en-US" sz="3200"/>
              <a:t>somatization and depression are different manifestations of the same problem</a:t>
            </a:r>
            <a:endParaRPr lang="en-US" altLang="en-US" sz="2800"/>
          </a:p>
          <a:p>
            <a:pPr lvl="1"/>
            <a:r>
              <a:rPr lang="en-US" altLang="en-US" sz="3200"/>
              <a:t>cross-cultural research</a:t>
            </a:r>
            <a:r>
              <a:rPr lang="en-US" altLang="en-US"/>
              <a:t> </a:t>
            </a:r>
          </a:p>
          <a:p>
            <a:pPr lvl="2"/>
            <a:r>
              <a:rPr lang="en-US" altLang="en-US" sz="2800"/>
              <a:t>pattern of somatoform disorders affected by cultural beliefs</a:t>
            </a:r>
            <a:endParaRPr lang="en-US" altLang="en-US" sz="24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7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27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7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27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7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27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7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27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707" grpId="0" build="p" bldLvl="3" autoUpdateAnimBg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Psychological factors and medical condition</a:t>
            </a:r>
            <a:endParaRPr lang="en-US" altLang="en-US">
              <a:solidFill>
                <a:schemeClr val="tx1"/>
              </a:solidFill>
            </a:endParaRPr>
          </a:p>
        </p:txBody>
      </p:sp>
      <p:sp>
        <p:nvSpPr>
          <p:cNvPr id="737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752600"/>
            <a:ext cx="8229600" cy="4514850"/>
          </a:xfrm>
        </p:spPr>
        <p:txBody>
          <a:bodyPr/>
          <a:lstStyle/>
          <a:p>
            <a:r>
              <a:rPr lang="en-US" altLang="en-US" sz="3600"/>
              <a:t>Traumatic Grief</a:t>
            </a:r>
            <a:endParaRPr lang="en-US" altLang="en-US" sz="3000"/>
          </a:p>
          <a:p>
            <a:pPr lvl="1"/>
            <a:r>
              <a:rPr lang="en-US" altLang="en-US" sz="3200"/>
              <a:t>studied people’s health before and after death of spouse</a:t>
            </a:r>
          </a:p>
          <a:p>
            <a:pPr lvl="1"/>
            <a:r>
              <a:rPr lang="en-US" altLang="en-US" sz="3200"/>
              <a:t>25 months following death of a spouse</a:t>
            </a:r>
            <a:endParaRPr lang="en-US" altLang="en-US" sz="2800"/>
          </a:p>
          <a:p>
            <a:pPr lvl="2"/>
            <a:r>
              <a:rPr lang="en-US" altLang="en-US" sz="2800"/>
              <a:t>surviving spouses had increased incidences of flu, heart disease, cancer</a:t>
            </a:r>
            <a:endParaRPr lang="en-US" altLang="en-US" sz="24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37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37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37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37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731" grpId="0" build="p" bldLvl="3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ChangeArrowheads="1"/>
          </p:cNvSpPr>
          <p:nvPr>
            <p:ph type="title"/>
          </p:nvPr>
        </p:nvSpPr>
        <p:spPr>
          <a:xfrm>
            <a:off x="685800" y="152400"/>
            <a:ext cx="7924800" cy="1143000"/>
          </a:xfrm>
          <a:noFill/>
          <a:ln/>
        </p:spPr>
        <p:txBody>
          <a:bodyPr anchor="ctr"/>
          <a:lstStyle/>
          <a:p>
            <a:r>
              <a:rPr lang="en-US" altLang="en-US"/>
              <a:t>Generalized Anxiety Disorder (GAD)</a:t>
            </a:r>
          </a:p>
        </p:txBody>
      </p:sp>
      <p:sp>
        <p:nvSpPr>
          <p:cNvPr id="6147" name="Rectangle 3"/>
          <p:cNvSpPr>
            <a:spLocks noChangeArrowheads="1"/>
          </p:cNvSpPr>
          <p:nvPr>
            <p:ph type="body" idx="1"/>
          </p:nvPr>
        </p:nvSpPr>
        <p:spPr>
          <a:xfrm>
            <a:off x="889000" y="1885950"/>
            <a:ext cx="8178800" cy="4171950"/>
          </a:xfrm>
          <a:noFill/>
          <a:ln/>
        </p:spPr>
        <p:txBody>
          <a:bodyPr/>
          <a:lstStyle/>
          <a:p>
            <a:r>
              <a:rPr lang="en-US" altLang="en-US" sz="2800"/>
              <a:t>More or less constant worry about many issues</a:t>
            </a:r>
          </a:p>
          <a:p>
            <a:r>
              <a:rPr lang="en-US" altLang="en-US" sz="2800"/>
              <a:t>The worry seriously interferes with functioning</a:t>
            </a:r>
          </a:p>
          <a:p>
            <a:r>
              <a:rPr lang="en-US" altLang="en-US" sz="2800"/>
              <a:t>Physical symptoms</a:t>
            </a:r>
            <a:endParaRPr lang="en-US" altLang="en-US"/>
          </a:p>
          <a:p>
            <a:pPr lvl="1"/>
            <a:r>
              <a:rPr lang="en-US" altLang="en-US"/>
              <a:t>headaches</a:t>
            </a:r>
          </a:p>
          <a:p>
            <a:pPr lvl="1"/>
            <a:r>
              <a:rPr lang="en-US" altLang="en-US"/>
              <a:t>stomachaches</a:t>
            </a:r>
          </a:p>
          <a:p>
            <a:pPr lvl="1"/>
            <a:r>
              <a:rPr lang="en-US" altLang="en-US"/>
              <a:t>muscle tension</a:t>
            </a:r>
          </a:p>
          <a:p>
            <a:pPr lvl="1"/>
            <a:r>
              <a:rPr lang="en-US" altLang="en-US"/>
              <a:t>irritability</a:t>
            </a: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1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 build="p" bldLvl="2" autoUpdateAnimBg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Psychological factors and cardiovascular disease</a:t>
            </a:r>
          </a:p>
        </p:txBody>
      </p:sp>
      <p:sp>
        <p:nvSpPr>
          <p:cNvPr id="747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885950"/>
            <a:ext cx="8178800" cy="4514850"/>
          </a:xfrm>
        </p:spPr>
        <p:txBody>
          <a:bodyPr/>
          <a:lstStyle/>
          <a:p>
            <a:r>
              <a:rPr lang="en-US" altLang="en-US" sz="3200"/>
              <a:t>Friedman &amp; Rosenman’s studies</a:t>
            </a:r>
          </a:p>
          <a:p>
            <a:pPr lvl="1"/>
            <a:r>
              <a:rPr lang="en-US" altLang="en-US" sz="2800"/>
              <a:t>type A personality</a:t>
            </a:r>
            <a:endParaRPr lang="en-US" altLang="en-US"/>
          </a:p>
          <a:p>
            <a:pPr lvl="2"/>
            <a:r>
              <a:rPr lang="en-US" altLang="en-US" sz="2400"/>
              <a:t>competitive, aggressive, easily irritated, impatient, workaholic</a:t>
            </a:r>
          </a:p>
          <a:p>
            <a:pPr lvl="2"/>
            <a:r>
              <a:rPr lang="en-US" altLang="en-US" sz="2400"/>
              <a:t>have shown increased risk for heart attack</a:t>
            </a:r>
          </a:p>
          <a:p>
            <a:pPr lvl="2"/>
            <a:r>
              <a:rPr lang="en-US" altLang="en-US" sz="2400"/>
              <a:t>biggest personality risks are the irritability and hostility, not the hurried life-style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47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47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47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47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47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47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47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47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47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47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755" grpId="0" build="p" bldLvl="4" autoUpdateAnimBg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Friedman &amp; Rosenman’s studies</a:t>
            </a:r>
          </a:p>
        </p:txBody>
      </p:sp>
      <p:sp>
        <p:nvSpPr>
          <p:cNvPr id="757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178800" cy="4171950"/>
          </a:xfrm>
        </p:spPr>
        <p:txBody>
          <a:bodyPr/>
          <a:lstStyle/>
          <a:p>
            <a:r>
              <a:rPr lang="en-US" altLang="en-US" sz="2800"/>
              <a:t>Type B personality</a:t>
            </a:r>
          </a:p>
          <a:p>
            <a:pPr lvl="1"/>
            <a:r>
              <a:rPr lang="en-US" altLang="en-US"/>
              <a:t>opposite of type A, more relaxed</a:t>
            </a:r>
          </a:p>
          <a:p>
            <a:pPr lvl="1"/>
            <a:r>
              <a:rPr lang="en-US" altLang="en-US"/>
              <a:t>Have shown low risk for heart attack</a:t>
            </a:r>
          </a:p>
          <a:p>
            <a:r>
              <a:rPr lang="en-US" altLang="en-US" sz="2800"/>
              <a:t>Anxiety and depression also predictive of heart disease</a:t>
            </a:r>
          </a:p>
          <a:p>
            <a:r>
              <a:rPr lang="en-US" altLang="en-US" sz="2800"/>
              <a:t>Conclusion</a:t>
            </a:r>
          </a:p>
          <a:p>
            <a:pPr lvl="1"/>
            <a:r>
              <a:rPr lang="en-US" altLang="en-US"/>
              <a:t>prolonged, frequent negative emotions increase risk of heart disease</a:t>
            </a:r>
          </a:p>
          <a:p>
            <a:pPr lvl="1"/>
            <a:r>
              <a:rPr lang="en-US" altLang="en-US"/>
              <a:t>hard working people who enjoy what they’re doing not at higher risk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Immune function &amp; emotional distress</a:t>
            </a:r>
          </a:p>
        </p:txBody>
      </p:sp>
      <p:sp>
        <p:nvSpPr>
          <p:cNvPr id="76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sz="2800"/>
              <a:t>Emotional distress shuts down some bodily defenses against pathogens </a:t>
            </a:r>
          </a:p>
          <a:p>
            <a:pPr lvl="1"/>
            <a:r>
              <a:rPr lang="en-US" altLang="en-US"/>
              <a:t>makes person more vulnerable to infectious diseases</a:t>
            </a:r>
          </a:p>
          <a:p>
            <a:r>
              <a:rPr lang="en-US" altLang="en-US" sz="2800"/>
              <a:t>Some studies </a:t>
            </a:r>
          </a:p>
          <a:p>
            <a:pPr lvl="1"/>
            <a:r>
              <a:rPr lang="en-US" altLang="en-US"/>
              <a:t>temporary decrease in T-cells following frustrating cognitive task </a:t>
            </a:r>
          </a:p>
          <a:p>
            <a:pPr lvl="1"/>
            <a:r>
              <a:rPr lang="en-US" altLang="en-US"/>
              <a:t>only in people who also showed other signs of physiological distress to task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28600" y="1676400"/>
            <a:ext cx="4343400" cy="1619250"/>
          </a:xfrm>
        </p:spPr>
        <p:txBody>
          <a:bodyPr/>
          <a:lstStyle/>
          <a:p>
            <a:r>
              <a:rPr lang="en-US" altLang="en-US"/>
              <a:t>Exposed group of people to cold virus</a:t>
            </a:r>
          </a:p>
          <a:p>
            <a:r>
              <a:rPr lang="en-US" altLang="en-US"/>
              <a:t>Quarantined for 6 days</a:t>
            </a:r>
          </a:p>
        </p:txBody>
      </p:sp>
      <p:sp>
        <p:nvSpPr>
          <p:cNvPr id="77829" name="Rectangle 5"/>
          <p:cNvSpPr>
            <a:spLocks noChangeArrowheads="1"/>
          </p:cNvSpPr>
          <p:nvPr/>
        </p:nvSpPr>
        <p:spPr bwMode="auto">
          <a:xfrm>
            <a:off x="228600" y="3143250"/>
            <a:ext cx="4267200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spcBef>
                <a:spcPct val="20000"/>
              </a:spcBef>
              <a:buClr>
                <a:schemeClr val="accent2"/>
              </a:buClr>
              <a:buFont typeface="Monotype Sorts" pitchFamily="2" charset="2"/>
              <a:buChar char="z"/>
            </a:pPr>
            <a:r>
              <a:rPr kumimoji="0" lang="en-US" altLang="en-US" sz="2400">
                <a:latin typeface="Arial Black" pitchFamily="34" charset="0"/>
              </a:rPr>
              <a:t>Distressed develop cold more easily </a:t>
            </a:r>
          </a:p>
          <a:p>
            <a:pPr marL="342900" indent="-342900">
              <a:spcBef>
                <a:spcPct val="20000"/>
              </a:spcBef>
              <a:buClr>
                <a:schemeClr val="accent2"/>
              </a:buClr>
              <a:buFont typeface="Monotype Sorts" pitchFamily="2" charset="2"/>
              <a:buChar char="z"/>
            </a:pPr>
            <a:r>
              <a:rPr kumimoji="0" lang="en-US" altLang="en-US" sz="2400">
                <a:latin typeface="Arial Black" pitchFamily="34" charset="0"/>
              </a:rPr>
              <a:t>Not due to other risk factors like:</a:t>
            </a:r>
          </a:p>
          <a:p>
            <a:pPr marL="742950" lvl="1" indent="-285750">
              <a:spcBef>
                <a:spcPct val="20000"/>
              </a:spcBef>
              <a:buClr>
                <a:schemeClr val="accent2"/>
              </a:buClr>
              <a:buFont typeface="Monotype Sorts" pitchFamily="2" charset="2"/>
              <a:buChar char="y"/>
            </a:pPr>
            <a:r>
              <a:rPr kumimoji="0" lang="en-US" altLang="en-US" sz="2400">
                <a:latin typeface="Arial Black" pitchFamily="34" charset="0"/>
              </a:rPr>
              <a:t>smoking</a:t>
            </a:r>
          </a:p>
          <a:p>
            <a:pPr marL="742950" lvl="1" indent="-285750">
              <a:spcBef>
                <a:spcPct val="20000"/>
              </a:spcBef>
              <a:buClr>
                <a:schemeClr val="accent2"/>
              </a:buClr>
              <a:buFont typeface="Monotype Sorts" pitchFamily="2" charset="2"/>
              <a:buChar char="y"/>
            </a:pPr>
            <a:r>
              <a:rPr kumimoji="0" lang="en-US" altLang="en-US" sz="2400">
                <a:latin typeface="Arial Black" pitchFamily="34" charset="0"/>
              </a:rPr>
              <a:t>diet</a:t>
            </a:r>
          </a:p>
          <a:p>
            <a:pPr marL="742950" lvl="1" indent="-285750">
              <a:spcBef>
                <a:spcPct val="20000"/>
              </a:spcBef>
              <a:buClr>
                <a:schemeClr val="accent2"/>
              </a:buClr>
              <a:buFont typeface="Monotype Sorts" pitchFamily="2" charset="2"/>
              <a:buChar char="y"/>
            </a:pPr>
            <a:r>
              <a:rPr kumimoji="0" lang="en-US" altLang="en-US" sz="2400">
                <a:latin typeface="Arial Black" pitchFamily="34" charset="0"/>
              </a:rPr>
              <a:t>sleep</a:t>
            </a:r>
          </a:p>
        </p:txBody>
      </p:sp>
      <p:sp>
        <p:nvSpPr>
          <p:cNvPr id="77830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Cohen, et al. (1991)</a:t>
            </a:r>
          </a:p>
        </p:txBody>
      </p:sp>
      <p:grpSp>
        <p:nvGrpSpPr>
          <p:cNvPr id="77908" name="Group 84"/>
          <p:cNvGrpSpPr>
            <a:grpSpLocks/>
          </p:cNvGrpSpPr>
          <p:nvPr/>
        </p:nvGrpSpPr>
        <p:grpSpPr bwMode="auto">
          <a:xfrm>
            <a:off x="4495800" y="2209800"/>
            <a:ext cx="4495800" cy="3917950"/>
            <a:chOff x="2832" y="1392"/>
            <a:chExt cx="2832" cy="2468"/>
          </a:xfrm>
        </p:grpSpPr>
        <p:sp>
          <p:nvSpPr>
            <p:cNvPr id="77858" name="Text Box 34"/>
            <p:cNvSpPr txBox="1">
              <a:spLocks noChangeArrowheads="1"/>
            </p:cNvSpPr>
            <p:nvPr/>
          </p:nvSpPr>
          <p:spPr bwMode="auto">
            <a:xfrm>
              <a:off x="5263" y="3440"/>
              <a:ext cx="401" cy="19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>
              <a:spAutoFit/>
            </a:bodyPr>
            <a:lstStyle/>
            <a:p>
              <a:r>
                <a:rPr kumimoji="0" lang="en-US" altLang="en-US" sz="1400" b="1">
                  <a:solidFill>
                    <a:srgbClr val="FFFFFF"/>
                  </a:solidFill>
                </a:rPr>
                <a:t>11-12</a:t>
              </a:r>
              <a:endParaRPr kumimoji="0" lang="en-US" altLang="en-US">
                <a:solidFill>
                  <a:srgbClr val="FFFFFF"/>
                </a:solidFill>
              </a:endParaRPr>
            </a:p>
          </p:txBody>
        </p:sp>
        <p:sp>
          <p:nvSpPr>
            <p:cNvPr id="77896" name="Text Box 72"/>
            <p:cNvSpPr txBox="1">
              <a:spLocks noChangeArrowheads="1"/>
            </p:cNvSpPr>
            <p:nvPr/>
          </p:nvSpPr>
          <p:spPr bwMode="auto">
            <a:xfrm>
              <a:off x="3216" y="3648"/>
              <a:ext cx="2435" cy="21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>
              <a:spAutoFit/>
            </a:bodyPr>
            <a:lstStyle/>
            <a:p>
              <a:r>
                <a:rPr kumimoji="0" lang="en-US" altLang="en-US" sz="1600" b="1">
                  <a:solidFill>
                    <a:srgbClr val="FFFFFF"/>
                  </a:solidFill>
                </a:rPr>
                <a:t>Score on psychological distress scale</a:t>
              </a:r>
            </a:p>
          </p:txBody>
        </p:sp>
        <p:sp>
          <p:nvSpPr>
            <p:cNvPr id="77832" name="Line 8"/>
            <p:cNvSpPr>
              <a:spLocks noChangeShapeType="1"/>
            </p:cNvSpPr>
            <p:nvPr/>
          </p:nvSpPr>
          <p:spPr bwMode="auto">
            <a:xfrm flipH="1">
              <a:off x="3312" y="1616"/>
              <a:ext cx="2" cy="1536"/>
            </a:xfrm>
            <a:prstGeom prst="line">
              <a:avLst/>
            </a:prstGeom>
            <a:noFill/>
            <a:ln w="22225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endParaRPr lang="en-US"/>
            </a:p>
          </p:txBody>
        </p:sp>
        <p:sp>
          <p:nvSpPr>
            <p:cNvPr id="77833" name="Line 9"/>
            <p:cNvSpPr>
              <a:spLocks noChangeShapeType="1"/>
            </p:cNvSpPr>
            <p:nvPr/>
          </p:nvSpPr>
          <p:spPr bwMode="auto">
            <a:xfrm>
              <a:off x="3312" y="3408"/>
              <a:ext cx="2160" cy="0"/>
            </a:xfrm>
            <a:prstGeom prst="line">
              <a:avLst/>
            </a:prstGeom>
            <a:noFill/>
            <a:ln w="22225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endParaRPr lang="en-US"/>
            </a:p>
          </p:txBody>
        </p:sp>
        <p:sp>
          <p:nvSpPr>
            <p:cNvPr id="77836" name="Line 12"/>
            <p:cNvSpPr>
              <a:spLocks noChangeShapeType="1"/>
            </p:cNvSpPr>
            <p:nvPr/>
          </p:nvSpPr>
          <p:spPr bwMode="auto">
            <a:xfrm flipV="1">
              <a:off x="3259" y="3189"/>
              <a:ext cx="98" cy="64"/>
            </a:xfrm>
            <a:prstGeom prst="line">
              <a:avLst/>
            </a:prstGeom>
            <a:noFill/>
            <a:ln w="22225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endParaRPr lang="en-US"/>
            </a:p>
          </p:txBody>
        </p:sp>
        <p:sp>
          <p:nvSpPr>
            <p:cNvPr id="77837" name="Line 13"/>
            <p:cNvSpPr>
              <a:spLocks noChangeShapeType="1"/>
            </p:cNvSpPr>
            <p:nvPr/>
          </p:nvSpPr>
          <p:spPr bwMode="auto">
            <a:xfrm flipH="1" flipV="1">
              <a:off x="3313" y="3221"/>
              <a:ext cx="0" cy="187"/>
            </a:xfrm>
            <a:prstGeom prst="line">
              <a:avLst/>
            </a:prstGeom>
            <a:noFill/>
            <a:ln w="22225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endParaRPr lang="en-US"/>
            </a:p>
          </p:txBody>
        </p:sp>
        <p:sp>
          <p:nvSpPr>
            <p:cNvPr id="77839" name="Line 15"/>
            <p:cNvSpPr>
              <a:spLocks noChangeShapeType="1"/>
            </p:cNvSpPr>
            <p:nvPr/>
          </p:nvSpPr>
          <p:spPr bwMode="auto">
            <a:xfrm>
              <a:off x="3216" y="3056"/>
              <a:ext cx="2256" cy="0"/>
            </a:xfrm>
            <a:prstGeom prst="line">
              <a:avLst/>
            </a:prstGeom>
            <a:noFill/>
            <a:ln w="12700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endParaRPr lang="en-US"/>
            </a:p>
          </p:txBody>
        </p:sp>
        <p:sp>
          <p:nvSpPr>
            <p:cNvPr id="77841" name="Line 17"/>
            <p:cNvSpPr>
              <a:spLocks noChangeShapeType="1"/>
            </p:cNvSpPr>
            <p:nvPr/>
          </p:nvSpPr>
          <p:spPr bwMode="auto">
            <a:xfrm>
              <a:off x="3216" y="2768"/>
              <a:ext cx="2256" cy="0"/>
            </a:xfrm>
            <a:prstGeom prst="line">
              <a:avLst/>
            </a:prstGeom>
            <a:noFill/>
            <a:ln w="12700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endParaRPr lang="en-US"/>
            </a:p>
          </p:txBody>
        </p:sp>
        <p:sp>
          <p:nvSpPr>
            <p:cNvPr id="77842" name="Line 18"/>
            <p:cNvSpPr>
              <a:spLocks noChangeShapeType="1"/>
            </p:cNvSpPr>
            <p:nvPr/>
          </p:nvSpPr>
          <p:spPr bwMode="auto">
            <a:xfrm>
              <a:off x="3216" y="2480"/>
              <a:ext cx="2256" cy="0"/>
            </a:xfrm>
            <a:prstGeom prst="line">
              <a:avLst/>
            </a:prstGeom>
            <a:noFill/>
            <a:ln w="12700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endParaRPr lang="en-US"/>
            </a:p>
          </p:txBody>
        </p:sp>
        <p:sp>
          <p:nvSpPr>
            <p:cNvPr id="77843" name="Line 19"/>
            <p:cNvSpPr>
              <a:spLocks noChangeShapeType="1"/>
            </p:cNvSpPr>
            <p:nvPr/>
          </p:nvSpPr>
          <p:spPr bwMode="auto">
            <a:xfrm>
              <a:off x="3216" y="2192"/>
              <a:ext cx="2256" cy="0"/>
            </a:xfrm>
            <a:prstGeom prst="line">
              <a:avLst/>
            </a:prstGeom>
            <a:noFill/>
            <a:ln w="12700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endParaRPr lang="en-US"/>
            </a:p>
          </p:txBody>
        </p:sp>
        <p:sp>
          <p:nvSpPr>
            <p:cNvPr id="77844" name="Line 20"/>
            <p:cNvSpPr>
              <a:spLocks noChangeShapeType="1"/>
            </p:cNvSpPr>
            <p:nvPr/>
          </p:nvSpPr>
          <p:spPr bwMode="auto">
            <a:xfrm>
              <a:off x="3216" y="1904"/>
              <a:ext cx="2256" cy="0"/>
            </a:xfrm>
            <a:prstGeom prst="line">
              <a:avLst/>
            </a:prstGeom>
            <a:noFill/>
            <a:ln w="12700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endParaRPr lang="en-US"/>
            </a:p>
          </p:txBody>
        </p:sp>
        <p:sp>
          <p:nvSpPr>
            <p:cNvPr id="77845" name="Line 21"/>
            <p:cNvSpPr>
              <a:spLocks noChangeShapeType="1"/>
            </p:cNvSpPr>
            <p:nvPr/>
          </p:nvSpPr>
          <p:spPr bwMode="auto">
            <a:xfrm>
              <a:off x="3216" y="1608"/>
              <a:ext cx="2256" cy="0"/>
            </a:xfrm>
            <a:prstGeom prst="line">
              <a:avLst/>
            </a:prstGeom>
            <a:noFill/>
            <a:ln w="12700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endParaRPr lang="en-US"/>
            </a:p>
          </p:txBody>
        </p:sp>
        <p:sp>
          <p:nvSpPr>
            <p:cNvPr id="77846" name="Line 22"/>
            <p:cNvSpPr>
              <a:spLocks noChangeShapeType="1"/>
            </p:cNvSpPr>
            <p:nvPr/>
          </p:nvSpPr>
          <p:spPr bwMode="auto">
            <a:xfrm flipH="1">
              <a:off x="3600" y="1616"/>
              <a:ext cx="2" cy="1848"/>
            </a:xfrm>
            <a:prstGeom prst="line">
              <a:avLst/>
            </a:prstGeom>
            <a:noFill/>
            <a:ln w="22225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endParaRPr lang="en-US"/>
            </a:p>
          </p:txBody>
        </p:sp>
        <p:sp>
          <p:nvSpPr>
            <p:cNvPr id="77849" name="Line 25"/>
            <p:cNvSpPr>
              <a:spLocks noChangeShapeType="1"/>
            </p:cNvSpPr>
            <p:nvPr/>
          </p:nvSpPr>
          <p:spPr bwMode="auto">
            <a:xfrm flipH="1">
              <a:off x="4558" y="1616"/>
              <a:ext cx="2" cy="1840"/>
            </a:xfrm>
            <a:prstGeom prst="line">
              <a:avLst/>
            </a:prstGeom>
            <a:noFill/>
            <a:ln w="22225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endParaRPr lang="en-US"/>
            </a:p>
          </p:txBody>
        </p:sp>
        <p:sp>
          <p:nvSpPr>
            <p:cNvPr id="77850" name="Line 26"/>
            <p:cNvSpPr>
              <a:spLocks noChangeShapeType="1"/>
            </p:cNvSpPr>
            <p:nvPr/>
          </p:nvSpPr>
          <p:spPr bwMode="auto">
            <a:xfrm flipH="1">
              <a:off x="5038" y="1616"/>
              <a:ext cx="2" cy="1848"/>
            </a:xfrm>
            <a:prstGeom prst="line">
              <a:avLst/>
            </a:prstGeom>
            <a:noFill/>
            <a:ln w="22225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endParaRPr lang="en-US"/>
            </a:p>
          </p:txBody>
        </p:sp>
        <p:sp>
          <p:nvSpPr>
            <p:cNvPr id="77851" name="Line 27"/>
            <p:cNvSpPr>
              <a:spLocks noChangeShapeType="1"/>
            </p:cNvSpPr>
            <p:nvPr/>
          </p:nvSpPr>
          <p:spPr bwMode="auto">
            <a:xfrm flipH="1">
              <a:off x="5472" y="1616"/>
              <a:ext cx="2" cy="1840"/>
            </a:xfrm>
            <a:prstGeom prst="line">
              <a:avLst/>
            </a:prstGeom>
            <a:noFill/>
            <a:ln w="22225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endParaRPr lang="en-US"/>
            </a:p>
          </p:txBody>
        </p:sp>
        <p:sp>
          <p:nvSpPr>
            <p:cNvPr id="77852" name="Line 28"/>
            <p:cNvSpPr>
              <a:spLocks noChangeShapeType="1"/>
            </p:cNvSpPr>
            <p:nvPr/>
          </p:nvSpPr>
          <p:spPr bwMode="auto">
            <a:xfrm flipV="1">
              <a:off x="3264" y="3136"/>
              <a:ext cx="98" cy="64"/>
            </a:xfrm>
            <a:prstGeom prst="line">
              <a:avLst/>
            </a:prstGeom>
            <a:noFill/>
            <a:ln w="22225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endParaRPr lang="en-US"/>
            </a:p>
          </p:txBody>
        </p:sp>
        <p:sp>
          <p:nvSpPr>
            <p:cNvPr id="77853" name="Line 29"/>
            <p:cNvSpPr>
              <a:spLocks noChangeShapeType="1"/>
            </p:cNvSpPr>
            <p:nvPr/>
          </p:nvSpPr>
          <p:spPr bwMode="auto">
            <a:xfrm flipH="1">
              <a:off x="4078" y="1616"/>
              <a:ext cx="2" cy="1848"/>
            </a:xfrm>
            <a:prstGeom prst="line">
              <a:avLst/>
            </a:prstGeom>
            <a:noFill/>
            <a:ln w="22225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endParaRPr lang="en-US"/>
            </a:p>
          </p:txBody>
        </p:sp>
        <p:sp>
          <p:nvSpPr>
            <p:cNvPr id="77854" name="Text Box 30"/>
            <p:cNvSpPr txBox="1">
              <a:spLocks noChangeArrowheads="1"/>
            </p:cNvSpPr>
            <p:nvPr/>
          </p:nvSpPr>
          <p:spPr bwMode="auto">
            <a:xfrm>
              <a:off x="3467" y="3447"/>
              <a:ext cx="277" cy="19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>
              <a:spAutoFit/>
            </a:bodyPr>
            <a:lstStyle/>
            <a:p>
              <a:r>
                <a:rPr kumimoji="0" lang="en-US" altLang="en-US" sz="1400" b="1">
                  <a:solidFill>
                    <a:srgbClr val="FFFFFF"/>
                  </a:solidFill>
                </a:rPr>
                <a:t>3-4</a:t>
              </a:r>
              <a:endParaRPr kumimoji="0" lang="en-US" altLang="en-US">
                <a:solidFill>
                  <a:srgbClr val="FFFFFF"/>
                </a:solidFill>
              </a:endParaRPr>
            </a:p>
          </p:txBody>
        </p:sp>
        <p:sp>
          <p:nvSpPr>
            <p:cNvPr id="77855" name="Text Box 31"/>
            <p:cNvSpPr txBox="1">
              <a:spLocks noChangeArrowheads="1"/>
            </p:cNvSpPr>
            <p:nvPr/>
          </p:nvSpPr>
          <p:spPr bwMode="auto">
            <a:xfrm>
              <a:off x="3936" y="3440"/>
              <a:ext cx="277" cy="19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>
              <a:spAutoFit/>
            </a:bodyPr>
            <a:lstStyle/>
            <a:p>
              <a:r>
                <a:rPr kumimoji="0" lang="en-US" altLang="en-US" sz="1400" b="1">
                  <a:solidFill>
                    <a:srgbClr val="FFFFFF"/>
                  </a:solidFill>
                </a:rPr>
                <a:t>5-6</a:t>
              </a:r>
              <a:endParaRPr kumimoji="0" lang="en-US" altLang="en-US">
                <a:solidFill>
                  <a:srgbClr val="FFFFFF"/>
                </a:solidFill>
              </a:endParaRPr>
            </a:p>
          </p:txBody>
        </p:sp>
        <p:sp>
          <p:nvSpPr>
            <p:cNvPr id="77856" name="Text Box 32"/>
            <p:cNvSpPr txBox="1">
              <a:spLocks noChangeArrowheads="1"/>
            </p:cNvSpPr>
            <p:nvPr/>
          </p:nvSpPr>
          <p:spPr bwMode="auto">
            <a:xfrm>
              <a:off x="4416" y="3440"/>
              <a:ext cx="277" cy="19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>
              <a:spAutoFit/>
            </a:bodyPr>
            <a:lstStyle/>
            <a:p>
              <a:r>
                <a:rPr kumimoji="0" lang="en-US" altLang="en-US" sz="1400" b="1">
                  <a:solidFill>
                    <a:srgbClr val="FFFFFF"/>
                  </a:solidFill>
                </a:rPr>
                <a:t>7-8</a:t>
              </a:r>
              <a:endParaRPr kumimoji="0" lang="en-US" altLang="en-US">
                <a:solidFill>
                  <a:srgbClr val="FFFFFF"/>
                </a:solidFill>
              </a:endParaRPr>
            </a:p>
          </p:txBody>
        </p:sp>
        <p:sp>
          <p:nvSpPr>
            <p:cNvPr id="77857" name="Text Box 33"/>
            <p:cNvSpPr txBox="1">
              <a:spLocks noChangeArrowheads="1"/>
            </p:cNvSpPr>
            <p:nvPr/>
          </p:nvSpPr>
          <p:spPr bwMode="auto">
            <a:xfrm>
              <a:off x="4893" y="3440"/>
              <a:ext cx="339" cy="19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>
              <a:spAutoFit/>
            </a:bodyPr>
            <a:lstStyle/>
            <a:p>
              <a:r>
                <a:rPr kumimoji="0" lang="en-US" altLang="en-US" sz="1400" b="1">
                  <a:solidFill>
                    <a:srgbClr val="FFFFFF"/>
                  </a:solidFill>
                </a:rPr>
                <a:t>9-10</a:t>
              </a:r>
              <a:endParaRPr kumimoji="0" lang="en-US" altLang="en-US">
                <a:solidFill>
                  <a:srgbClr val="FFFFFF"/>
                </a:solidFill>
              </a:endParaRPr>
            </a:p>
          </p:txBody>
        </p:sp>
        <p:sp>
          <p:nvSpPr>
            <p:cNvPr id="77886" name="Text Box 62"/>
            <p:cNvSpPr txBox="1">
              <a:spLocks noChangeArrowheads="1"/>
            </p:cNvSpPr>
            <p:nvPr/>
          </p:nvSpPr>
          <p:spPr bwMode="auto">
            <a:xfrm>
              <a:off x="3016" y="1392"/>
              <a:ext cx="240" cy="177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>
              <a:spAutoFit/>
            </a:bodyPr>
            <a:lstStyle/>
            <a:p>
              <a:pPr algn="r">
                <a:lnSpc>
                  <a:spcPct val="220000"/>
                </a:lnSpc>
              </a:pPr>
              <a:r>
                <a:rPr kumimoji="0" lang="en-US" altLang="en-US" sz="1400" b="1">
                  <a:solidFill>
                    <a:srgbClr val="FFFFFF"/>
                  </a:solidFill>
                </a:rPr>
                <a:t>50</a:t>
              </a:r>
            </a:p>
            <a:p>
              <a:pPr algn="r">
                <a:lnSpc>
                  <a:spcPct val="220000"/>
                </a:lnSpc>
              </a:pPr>
              <a:r>
                <a:rPr kumimoji="0" lang="en-US" altLang="en-US" sz="1400" b="1">
                  <a:solidFill>
                    <a:srgbClr val="FFFFFF"/>
                  </a:solidFill>
                </a:rPr>
                <a:t>45</a:t>
              </a:r>
            </a:p>
            <a:p>
              <a:pPr algn="r">
                <a:lnSpc>
                  <a:spcPct val="210000"/>
                </a:lnSpc>
              </a:pPr>
              <a:r>
                <a:rPr kumimoji="0" lang="en-US" altLang="en-US" sz="1400" b="1">
                  <a:solidFill>
                    <a:srgbClr val="FFFFFF"/>
                  </a:solidFill>
                </a:rPr>
                <a:t>40</a:t>
              </a:r>
            </a:p>
            <a:p>
              <a:pPr algn="r">
                <a:lnSpc>
                  <a:spcPct val="210000"/>
                </a:lnSpc>
              </a:pPr>
              <a:r>
                <a:rPr kumimoji="0" lang="en-US" altLang="en-US" sz="1400" b="1">
                  <a:solidFill>
                    <a:srgbClr val="FFFFFF"/>
                  </a:solidFill>
                </a:rPr>
                <a:t>35</a:t>
              </a:r>
            </a:p>
            <a:p>
              <a:pPr algn="r">
                <a:lnSpc>
                  <a:spcPct val="210000"/>
                </a:lnSpc>
              </a:pPr>
              <a:r>
                <a:rPr kumimoji="0" lang="en-US" altLang="en-US" sz="1400" b="1">
                  <a:solidFill>
                    <a:srgbClr val="FFFFFF"/>
                  </a:solidFill>
                </a:rPr>
                <a:t>30</a:t>
              </a:r>
            </a:p>
            <a:p>
              <a:pPr algn="r">
                <a:lnSpc>
                  <a:spcPct val="210000"/>
                </a:lnSpc>
              </a:pPr>
              <a:r>
                <a:rPr kumimoji="0" lang="en-US" altLang="en-US" sz="1400" b="1">
                  <a:solidFill>
                    <a:srgbClr val="FFFFFF"/>
                  </a:solidFill>
                </a:rPr>
                <a:t>25</a:t>
              </a:r>
            </a:p>
          </p:txBody>
        </p:sp>
        <p:sp>
          <p:nvSpPr>
            <p:cNvPr id="77887" name="Oval 63"/>
            <p:cNvSpPr>
              <a:spLocks noChangeArrowheads="1"/>
            </p:cNvSpPr>
            <p:nvPr/>
          </p:nvSpPr>
          <p:spPr bwMode="auto">
            <a:xfrm>
              <a:off x="3568" y="2880"/>
              <a:ext cx="58" cy="58"/>
            </a:xfrm>
            <a:prstGeom prst="ellipse">
              <a:avLst/>
            </a:prstGeom>
            <a:solidFill>
              <a:schemeClr val="tx2"/>
            </a:solidFill>
            <a:ln w="12700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endParaRPr lang="en-US"/>
            </a:p>
          </p:txBody>
        </p:sp>
        <p:sp>
          <p:nvSpPr>
            <p:cNvPr id="77888" name="Oval 64"/>
            <p:cNvSpPr>
              <a:spLocks noChangeArrowheads="1"/>
            </p:cNvSpPr>
            <p:nvPr/>
          </p:nvSpPr>
          <p:spPr bwMode="auto">
            <a:xfrm>
              <a:off x="3984" y="2544"/>
              <a:ext cx="58" cy="58"/>
            </a:xfrm>
            <a:prstGeom prst="ellipse">
              <a:avLst/>
            </a:prstGeom>
            <a:solidFill>
              <a:schemeClr val="tx2"/>
            </a:solidFill>
            <a:ln w="12700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endParaRPr lang="en-US"/>
            </a:p>
          </p:txBody>
        </p:sp>
        <p:sp>
          <p:nvSpPr>
            <p:cNvPr id="77889" name="Oval 65"/>
            <p:cNvSpPr>
              <a:spLocks noChangeArrowheads="1"/>
            </p:cNvSpPr>
            <p:nvPr/>
          </p:nvSpPr>
          <p:spPr bwMode="auto">
            <a:xfrm>
              <a:off x="4464" y="2232"/>
              <a:ext cx="58" cy="58"/>
            </a:xfrm>
            <a:prstGeom prst="ellipse">
              <a:avLst/>
            </a:prstGeom>
            <a:solidFill>
              <a:schemeClr val="tx2"/>
            </a:solidFill>
            <a:ln w="12700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 algn="ctr"/>
              <a:endParaRPr kumimoji="0" lang="en-US" altLang="en-US"/>
            </a:p>
          </p:txBody>
        </p:sp>
        <p:sp>
          <p:nvSpPr>
            <p:cNvPr id="77890" name="Oval 66"/>
            <p:cNvSpPr>
              <a:spLocks noChangeArrowheads="1"/>
            </p:cNvSpPr>
            <p:nvPr/>
          </p:nvSpPr>
          <p:spPr bwMode="auto">
            <a:xfrm>
              <a:off x="5008" y="2104"/>
              <a:ext cx="58" cy="58"/>
            </a:xfrm>
            <a:prstGeom prst="ellipse">
              <a:avLst/>
            </a:prstGeom>
            <a:solidFill>
              <a:schemeClr val="tx2"/>
            </a:solidFill>
            <a:ln w="12700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endParaRPr lang="en-US"/>
            </a:p>
          </p:txBody>
        </p:sp>
        <p:sp>
          <p:nvSpPr>
            <p:cNvPr id="77891" name="Oval 67"/>
            <p:cNvSpPr>
              <a:spLocks noChangeArrowheads="1"/>
            </p:cNvSpPr>
            <p:nvPr/>
          </p:nvSpPr>
          <p:spPr bwMode="auto">
            <a:xfrm>
              <a:off x="5448" y="1800"/>
              <a:ext cx="58" cy="58"/>
            </a:xfrm>
            <a:prstGeom prst="ellipse">
              <a:avLst/>
            </a:prstGeom>
            <a:solidFill>
              <a:schemeClr val="tx2"/>
            </a:solidFill>
            <a:ln w="12700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endParaRPr lang="en-US"/>
            </a:p>
          </p:txBody>
        </p:sp>
        <p:sp>
          <p:nvSpPr>
            <p:cNvPr id="77892" name="Line 68"/>
            <p:cNvSpPr>
              <a:spLocks noChangeShapeType="1"/>
            </p:cNvSpPr>
            <p:nvPr/>
          </p:nvSpPr>
          <p:spPr bwMode="auto">
            <a:xfrm flipV="1">
              <a:off x="3630" y="2592"/>
              <a:ext cx="349" cy="277"/>
            </a:xfrm>
            <a:prstGeom prst="line">
              <a:avLst/>
            </a:prstGeom>
            <a:noFill/>
            <a:ln w="38100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endParaRPr lang="en-US"/>
            </a:p>
          </p:txBody>
        </p:sp>
        <p:sp>
          <p:nvSpPr>
            <p:cNvPr id="77893" name="Line 69"/>
            <p:cNvSpPr>
              <a:spLocks noChangeShapeType="1"/>
            </p:cNvSpPr>
            <p:nvPr/>
          </p:nvSpPr>
          <p:spPr bwMode="auto">
            <a:xfrm flipV="1">
              <a:off x="4040" y="2272"/>
              <a:ext cx="416" cy="264"/>
            </a:xfrm>
            <a:prstGeom prst="line">
              <a:avLst/>
            </a:prstGeom>
            <a:noFill/>
            <a:ln w="38100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endParaRPr lang="en-US"/>
            </a:p>
          </p:txBody>
        </p:sp>
        <p:sp>
          <p:nvSpPr>
            <p:cNvPr id="77894" name="Line 70"/>
            <p:cNvSpPr>
              <a:spLocks noChangeShapeType="1"/>
            </p:cNvSpPr>
            <p:nvPr/>
          </p:nvSpPr>
          <p:spPr bwMode="auto">
            <a:xfrm flipV="1">
              <a:off x="4528" y="2144"/>
              <a:ext cx="472" cy="96"/>
            </a:xfrm>
            <a:prstGeom prst="line">
              <a:avLst/>
            </a:prstGeom>
            <a:noFill/>
            <a:ln w="38100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endParaRPr lang="en-US"/>
            </a:p>
          </p:txBody>
        </p:sp>
        <p:sp>
          <p:nvSpPr>
            <p:cNvPr id="77895" name="Line 71"/>
            <p:cNvSpPr>
              <a:spLocks noChangeShapeType="1"/>
            </p:cNvSpPr>
            <p:nvPr/>
          </p:nvSpPr>
          <p:spPr bwMode="auto">
            <a:xfrm flipV="1">
              <a:off x="5064" y="1850"/>
              <a:ext cx="378" cy="254"/>
            </a:xfrm>
            <a:prstGeom prst="line">
              <a:avLst/>
            </a:prstGeom>
            <a:noFill/>
            <a:ln w="38100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endParaRPr lang="en-US"/>
            </a:p>
          </p:txBody>
        </p:sp>
        <p:sp>
          <p:nvSpPr>
            <p:cNvPr id="77897" name="Text Box 73"/>
            <p:cNvSpPr txBox="1">
              <a:spLocks noChangeArrowheads="1"/>
            </p:cNvSpPr>
            <p:nvPr/>
          </p:nvSpPr>
          <p:spPr bwMode="auto">
            <a:xfrm rot="-5400000">
              <a:off x="1870" y="2400"/>
              <a:ext cx="2135" cy="21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>
              <a:spAutoFit/>
            </a:bodyPr>
            <a:lstStyle/>
            <a:p>
              <a:r>
                <a:rPr kumimoji="0" lang="en-US" altLang="en-US" sz="1600" b="1">
                  <a:solidFill>
                    <a:srgbClr val="FFFFFF"/>
                  </a:solidFill>
                </a:rPr>
                <a:t>Percentage who developed colds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79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78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78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78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78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78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78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78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78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78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78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78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78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78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78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827" grpId="0" build="p" bldLvl="4" autoUpdateAnimBg="0"/>
      <p:bldP spid="77829" grpId="0" build="p" bldLvl="2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406400" y="381000"/>
            <a:ext cx="7772400" cy="1143000"/>
          </a:xfrm>
        </p:spPr>
        <p:txBody>
          <a:bodyPr/>
          <a:lstStyle/>
          <a:p>
            <a:r>
              <a:rPr lang="en-US" altLang="en-US"/>
              <a:t>Model of Development </a:t>
            </a:r>
            <a:br>
              <a:rPr lang="en-US" altLang="en-US"/>
            </a:br>
            <a:r>
              <a:rPr lang="en-US" altLang="en-US"/>
              <a:t>of GAD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885950"/>
            <a:ext cx="8686800" cy="2076450"/>
          </a:xfrm>
        </p:spPr>
        <p:txBody>
          <a:bodyPr/>
          <a:lstStyle/>
          <a:p>
            <a:r>
              <a:rPr lang="en-US" altLang="en-US" sz="2800"/>
              <a:t>GAD has some genetic component</a:t>
            </a:r>
          </a:p>
          <a:p>
            <a:r>
              <a:rPr lang="en-US" altLang="en-US" sz="2800"/>
              <a:t>Related genetically to major depression</a:t>
            </a:r>
          </a:p>
          <a:p>
            <a:r>
              <a:rPr lang="en-US" altLang="en-US" sz="2800"/>
              <a:t>Childhood trauma also related to GAD</a:t>
            </a:r>
            <a:br>
              <a:rPr lang="en-US" altLang="en-US" sz="2800"/>
            </a:br>
            <a:endParaRPr lang="en-US" altLang="en-US" sz="2800"/>
          </a:p>
        </p:txBody>
      </p:sp>
      <p:grpSp>
        <p:nvGrpSpPr>
          <p:cNvPr id="23572" name="Group 20"/>
          <p:cNvGrpSpPr>
            <a:grpSpLocks/>
          </p:cNvGrpSpPr>
          <p:nvPr/>
        </p:nvGrpSpPr>
        <p:grpSpPr bwMode="auto">
          <a:xfrm>
            <a:off x="304800" y="4275138"/>
            <a:ext cx="8610600" cy="1211262"/>
            <a:chOff x="192" y="2583"/>
            <a:chExt cx="5424" cy="763"/>
          </a:xfrm>
        </p:grpSpPr>
        <p:sp>
          <p:nvSpPr>
            <p:cNvPr id="23570" name="Line 18"/>
            <p:cNvSpPr>
              <a:spLocks noChangeShapeType="1"/>
            </p:cNvSpPr>
            <p:nvPr/>
          </p:nvSpPr>
          <p:spPr bwMode="auto">
            <a:xfrm>
              <a:off x="1968" y="2976"/>
              <a:ext cx="480" cy="0"/>
            </a:xfrm>
            <a:prstGeom prst="line">
              <a:avLst/>
            </a:prstGeom>
            <a:noFill/>
            <a:ln w="57150">
              <a:solidFill>
                <a:schemeClr val="hlink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571" name="Line 19"/>
            <p:cNvSpPr>
              <a:spLocks noChangeShapeType="1"/>
            </p:cNvSpPr>
            <p:nvPr/>
          </p:nvSpPr>
          <p:spPr bwMode="auto">
            <a:xfrm>
              <a:off x="3552" y="2976"/>
              <a:ext cx="480" cy="0"/>
            </a:xfrm>
            <a:prstGeom prst="line">
              <a:avLst/>
            </a:prstGeom>
            <a:noFill/>
            <a:ln w="57150">
              <a:solidFill>
                <a:schemeClr val="hlink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558" name="AutoShape 6"/>
            <p:cNvSpPr>
              <a:spLocks noChangeArrowheads="1"/>
            </p:cNvSpPr>
            <p:nvPr/>
          </p:nvSpPr>
          <p:spPr bwMode="auto">
            <a:xfrm>
              <a:off x="192" y="2583"/>
              <a:ext cx="1776" cy="763"/>
            </a:xfrm>
            <a:prstGeom prst="flowChartProcess">
              <a:avLst/>
            </a:prstGeom>
            <a:solidFill>
              <a:srgbClr val="33CC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kumimoji="0" lang="en-US" altLang="en-US" sz="2000" b="1">
                  <a:solidFill>
                    <a:schemeClr val="bg1"/>
                  </a:solidFill>
                </a:rPr>
                <a:t>Genetic predisposition</a:t>
              </a:r>
            </a:p>
            <a:p>
              <a:pPr algn="ctr"/>
              <a:r>
                <a:rPr kumimoji="0" lang="en-US" altLang="en-US" sz="2000" b="1">
                  <a:solidFill>
                    <a:schemeClr val="bg1"/>
                  </a:solidFill>
                </a:rPr>
                <a:t>or childhood trauma</a:t>
              </a:r>
              <a:endParaRPr kumimoji="0" lang="en-US" altLang="en-US" sz="2400" b="1">
                <a:solidFill>
                  <a:schemeClr val="bg1"/>
                </a:solidFill>
              </a:endParaRPr>
            </a:p>
          </p:txBody>
        </p:sp>
        <p:sp>
          <p:nvSpPr>
            <p:cNvPr id="23562" name="AutoShape 10"/>
            <p:cNvSpPr>
              <a:spLocks noChangeArrowheads="1"/>
            </p:cNvSpPr>
            <p:nvPr/>
          </p:nvSpPr>
          <p:spPr bwMode="auto">
            <a:xfrm>
              <a:off x="4032" y="2592"/>
              <a:ext cx="1584" cy="720"/>
            </a:xfrm>
            <a:prstGeom prst="flowChartProcess">
              <a:avLst/>
            </a:prstGeom>
            <a:solidFill>
              <a:srgbClr val="33CC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kumimoji="0" lang="en-US" altLang="en-US" sz="1800" b="1">
                  <a:solidFill>
                    <a:schemeClr val="bg1"/>
                  </a:solidFill>
                </a:rPr>
                <a:t>GAD following life </a:t>
              </a:r>
            </a:p>
            <a:p>
              <a:pPr algn="ctr"/>
              <a:r>
                <a:rPr kumimoji="0" lang="en-US" altLang="en-US" sz="1800" b="1">
                  <a:solidFill>
                    <a:schemeClr val="bg1"/>
                  </a:solidFill>
                </a:rPr>
                <a:t>change or major event</a:t>
              </a:r>
            </a:p>
          </p:txBody>
        </p:sp>
        <p:sp>
          <p:nvSpPr>
            <p:cNvPr id="23561" name="AutoShape 9"/>
            <p:cNvSpPr>
              <a:spLocks noChangeArrowheads="1"/>
            </p:cNvSpPr>
            <p:nvPr/>
          </p:nvSpPr>
          <p:spPr bwMode="auto">
            <a:xfrm>
              <a:off x="2448" y="2592"/>
              <a:ext cx="1104" cy="720"/>
            </a:xfrm>
            <a:prstGeom prst="flowChartProcess">
              <a:avLst/>
            </a:prstGeom>
            <a:solidFill>
              <a:srgbClr val="33CC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kumimoji="0" lang="en-US" altLang="en-US" sz="1800" b="1">
                  <a:solidFill>
                    <a:schemeClr val="bg1"/>
                  </a:solidFill>
                </a:rPr>
                <a:t>Hypervigilance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Phobias</a:t>
            </a:r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533400" y="2057400"/>
            <a:ext cx="8178800" cy="3352800"/>
          </a:xfrm>
        </p:spPr>
        <p:txBody>
          <a:bodyPr/>
          <a:lstStyle/>
          <a:p>
            <a:r>
              <a:rPr lang="en-US" altLang="en-US" sz="3200"/>
              <a:t>Intense, irrational fear that may focus on:</a:t>
            </a:r>
            <a:endParaRPr lang="en-US" altLang="en-US" sz="2000"/>
          </a:p>
          <a:p>
            <a:pPr lvl="1"/>
            <a:r>
              <a:rPr lang="en-US" altLang="en-US" sz="2800"/>
              <a:t>category of objects  </a:t>
            </a:r>
          </a:p>
          <a:p>
            <a:pPr lvl="1"/>
            <a:r>
              <a:rPr lang="en-US" altLang="en-US" sz="2800"/>
              <a:t>event or situation</a:t>
            </a:r>
          </a:p>
          <a:p>
            <a:pPr lvl="1"/>
            <a:r>
              <a:rPr lang="en-US" altLang="en-US" sz="2800"/>
              <a:t>social setting</a:t>
            </a:r>
            <a:r>
              <a:rPr lang="en-US" altLang="en-US" sz="2000"/>
              <a:t> 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65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65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65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65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563" grpId="0" build="p" bldLvl="4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Phobias</a:t>
            </a:r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57350"/>
            <a:ext cx="8178800" cy="323850"/>
          </a:xfrm>
        </p:spPr>
        <p:txBody>
          <a:bodyPr/>
          <a:lstStyle/>
          <a:p>
            <a:r>
              <a:rPr lang="en-US" altLang="en-US" sz="2000"/>
              <a:t>It is not phobic to simply be anxious about something</a:t>
            </a:r>
          </a:p>
        </p:txBody>
      </p:sp>
      <p:grpSp>
        <p:nvGrpSpPr>
          <p:cNvPr id="81989" name="Group 69"/>
          <p:cNvGrpSpPr>
            <a:grpSpLocks/>
          </p:cNvGrpSpPr>
          <p:nvPr/>
        </p:nvGrpSpPr>
        <p:grpSpPr bwMode="auto">
          <a:xfrm>
            <a:off x="106363" y="2133600"/>
            <a:ext cx="8809037" cy="4611688"/>
            <a:chOff x="67" y="1344"/>
            <a:chExt cx="5549" cy="2905"/>
          </a:xfrm>
        </p:grpSpPr>
        <p:grpSp>
          <p:nvGrpSpPr>
            <p:cNvPr id="81968" name="Group 48"/>
            <p:cNvGrpSpPr>
              <a:grpSpLocks/>
            </p:cNvGrpSpPr>
            <p:nvPr/>
          </p:nvGrpSpPr>
          <p:grpSpPr bwMode="auto">
            <a:xfrm>
              <a:off x="1112" y="1609"/>
              <a:ext cx="4504" cy="1752"/>
              <a:chOff x="1112" y="1608"/>
              <a:chExt cx="4504" cy="1752"/>
            </a:xfrm>
          </p:grpSpPr>
          <p:sp>
            <p:nvSpPr>
              <p:cNvPr id="81955" name="Rectangle 35"/>
              <p:cNvSpPr>
                <a:spLocks noChangeArrowheads="1"/>
              </p:cNvSpPr>
              <p:nvPr/>
            </p:nvSpPr>
            <p:spPr bwMode="auto">
              <a:xfrm>
                <a:off x="1112" y="1608"/>
                <a:ext cx="4504" cy="1752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rgbClr val="FFFFFF"/>
                </a:solidFill>
                <a:miter lim="800000"/>
                <a:headEnd/>
                <a:tailEnd/>
              </a:ln>
              <a:effectLst/>
            </p:spPr>
            <p:txBody>
              <a:bodyPr wrap="none" lIns="92075" tIns="46038" rIns="92075" bIns="46038" anchor="ctr"/>
              <a:lstStyle/>
              <a:p>
                <a:endParaRPr lang="en-US"/>
              </a:p>
            </p:txBody>
          </p:sp>
          <p:sp>
            <p:nvSpPr>
              <p:cNvPr id="81957" name="Line 37"/>
              <p:cNvSpPr>
                <a:spLocks noChangeShapeType="1"/>
              </p:cNvSpPr>
              <p:nvPr/>
            </p:nvSpPr>
            <p:spPr bwMode="auto">
              <a:xfrm flipV="1">
                <a:off x="1128" y="1760"/>
                <a:ext cx="4488" cy="0"/>
              </a:xfrm>
              <a:prstGeom prst="line">
                <a:avLst/>
              </a:prstGeom>
              <a:noFill/>
              <a:ln w="12700">
                <a:solidFill>
                  <a:srgbClr val="FFFFFF"/>
                </a:solidFill>
                <a:round/>
                <a:headEnd/>
                <a:tailEnd/>
              </a:ln>
              <a:effectLst/>
            </p:spPr>
            <p:txBody>
              <a:bodyPr wrap="none" lIns="92075" tIns="46038" rIns="92075" bIns="46038" anchor="ctr"/>
              <a:lstStyle/>
              <a:p>
                <a:endParaRPr lang="en-US"/>
              </a:p>
            </p:txBody>
          </p:sp>
          <p:sp>
            <p:nvSpPr>
              <p:cNvPr id="81958" name="Line 38"/>
              <p:cNvSpPr>
                <a:spLocks noChangeShapeType="1"/>
              </p:cNvSpPr>
              <p:nvPr/>
            </p:nvSpPr>
            <p:spPr bwMode="auto">
              <a:xfrm flipV="1">
                <a:off x="1128" y="1920"/>
                <a:ext cx="4488" cy="0"/>
              </a:xfrm>
              <a:prstGeom prst="line">
                <a:avLst/>
              </a:prstGeom>
              <a:noFill/>
              <a:ln w="12700">
                <a:solidFill>
                  <a:srgbClr val="FFFFFF"/>
                </a:solidFill>
                <a:round/>
                <a:headEnd/>
                <a:tailEnd/>
              </a:ln>
              <a:effectLst/>
            </p:spPr>
            <p:txBody>
              <a:bodyPr wrap="none" lIns="92075" tIns="46038" rIns="92075" bIns="46038" anchor="ctr"/>
              <a:lstStyle/>
              <a:p>
                <a:endParaRPr lang="en-US"/>
              </a:p>
            </p:txBody>
          </p:sp>
          <p:sp>
            <p:nvSpPr>
              <p:cNvPr id="81959" name="Line 39"/>
              <p:cNvSpPr>
                <a:spLocks noChangeShapeType="1"/>
              </p:cNvSpPr>
              <p:nvPr/>
            </p:nvSpPr>
            <p:spPr bwMode="auto">
              <a:xfrm flipV="1">
                <a:off x="1128" y="2080"/>
                <a:ext cx="4488" cy="0"/>
              </a:xfrm>
              <a:prstGeom prst="line">
                <a:avLst/>
              </a:prstGeom>
              <a:noFill/>
              <a:ln w="12700">
                <a:solidFill>
                  <a:srgbClr val="FFFFFF"/>
                </a:solidFill>
                <a:round/>
                <a:headEnd/>
                <a:tailEnd/>
              </a:ln>
              <a:effectLst/>
            </p:spPr>
            <p:txBody>
              <a:bodyPr wrap="none" lIns="92075" tIns="46038" rIns="92075" bIns="46038" anchor="ctr"/>
              <a:lstStyle/>
              <a:p>
                <a:endParaRPr lang="en-US"/>
              </a:p>
            </p:txBody>
          </p:sp>
          <p:sp>
            <p:nvSpPr>
              <p:cNvPr id="81960" name="Line 40"/>
              <p:cNvSpPr>
                <a:spLocks noChangeShapeType="1"/>
              </p:cNvSpPr>
              <p:nvPr/>
            </p:nvSpPr>
            <p:spPr bwMode="auto">
              <a:xfrm flipV="1">
                <a:off x="1128" y="2240"/>
                <a:ext cx="4488" cy="0"/>
              </a:xfrm>
              <a:prstGeom prst="line">
                <a:avLst/>
              </a:prstGeom>
              <a:noFill/>
              <a:ln w="12700">
                <a:solidFill>
                  <a:srgbClr val="FFFFFF"/>
                </a:solidFill>
                <a:round/>
                <a:headEnd/>
                <a:tailEnd/>
              </a:ln>
              <a:effectLst/>
            </p:spPr>
            <p:txBody>
              <a:bodyPr wrap="none" lIns="92075" tIns="46038" rIns="92075" bIns="46038" anchor="ctr"/>
              <a:lstStyle/>
              <a:p>
                <a:endParaRPr lang="en-US"/>
              </a:p>
            </p:txBody>
          </p:sp>
          <p:sp>
            <p:nvSpPr>
              <p:cNvPr id="81961" name="Line 41"/>
              <p:cNvSpPr>
                <a:spLocks noChangeShapeType="1"/>
              </p:cNvSpPr>
              <p:nvPr/>
            </p:nvSpPr>
            <p:spPr bwMode="auto">
              <a:xfrm flipV="1">
                <a:off x="1128" y="2408"/>
                <a:ext cx="4488" cy="0"/>
              </a:xfrm>
              <a:prstGeom prst="line">
                <a:avLst/>
              </a:prstGeom>
              <a:noFill/>
              <a:ln w="12700">
                <a:solidFill>
                  <a:srgbClr val="FFFFFF"/>
                </a:solidFill>
                <a:round/>
                <a:headEnd/>
                <a:tailEnd/>
              </a:ln>
              <a:effectLst/>
            </p:spPr>
            <p:txBody>
              <a:bodyPr wrap="none" lIns="92075" tIns="46038" rIns="92075" bIns="46038" anchor="ctr"/>
              <a:lstStyle/>
              <a:p>
                <a:endParaRPr lang="en-US"/>
              </a:p>
            </p:txBody>
          </p:sp>
          <p:sp>
            <p:nvSpPr>
              <p:cNvPr id="81962" name="Line 42"/>
              <p:cNvSpPr>
                <a:spLocks noChangeShapeType="1"/>
              </p:cNvSpPr>
              <p:nvPr/>
            </p:nvSpPr>
            <p:spPr bwMode="auto">
              <a:xfrm flipV="1">
                <a:off x="1128" y="2560"/>
                <a:ext cx="4488" cy="0"/>
              </a:xfrm>
              <a:prstGeom prst="line">
                <a:avLst/>
              </a:prstGeom>
              <a:noFill/>
              <a:ln w="12700">
                <a:solidFill>
                  <a:srgbClr val="FFFFFF"/>
                </a:solidFill>
                <a:round/>
                <a:headEnd/>
                <a:tailEnd/>
              </a:ln>
              <a:effectLst/>
            </p:spPr>
            <p:txBody>
              <a:bodyPr wrap="none" lIns="92075" tIns="46038" rIns="92075" bIns="46038" anchor="ctr"/>
              <a:lstStyle/>
              <a:p>
                <a:endParaRPr lang="en-US"/>
              </a:p>
            </p:txBody>
          </p:sp>
          <p:sp>
            <p:nvSpPr>
              <p:cNvPr id="81963" name="Line 43"/>
              <p:cNvSpPr>
                <a:spLocks noChangeShapeType="1"/>
              </p:cNvSpPr>
              <p:nvPr/>
            </p:nvSpPr>
            <p:spPr bwMode="auto">
              <a:xfrm flipV="1">
                <a:off x="1128" y="2720"/>
                <a:ext cx="4488" cy="0"/>
              </a:xfrm>
              <a:prstGeom prst="line">
                <a:avLst/>
              </a:prstGeom>
              <a:noFill/>
              <a:ln w="12700">
                <a:solidFill>
                  <a:srgbClr val="FFFFFF"/>
                </a:solidFill>
                <a:round/>
                <a:headEnd/>
                <a:tailEnd/>
              </a:ln>
              <a:effectLst/>
            </p:spPr>
            <p:txBody>
              <a:bodyPr wrap="none" lIns="92075" tIns="46038" rIns="92075" bIns="46038" anchor="ctr"/>
              <a:lstStyle/>
              <a:p>
                <a:endParaRPr lang="en-US"/>
              </a:p>
            </p:txBody>
          </p:sp>
          <p:sp>
            <p:nvSpPr>
              <p:cNvPr id="81964" name="Line 44"/>
              <p:cNvSpPr>
                <a:spLocks noChangeShapeType="1"/>
              </p:cNvSpPr>
              <p:nvPr/>
            </p:nvSpPr>
            <p:spPr bwMode="auto">
              <a:xfrm flipV="1">
                <a:off x="1112" y="1760"/>
                <a:ext cx="4488" cy="0"/>
              </a:xfrm>
              <a:prstGeom prst="line">
                <a:avLst/>
              </a:prstGeom>
              <a:noFill/>
              <a:ln w="12700">
                <a:solidFill>
                  <a:srgbClr val="FFFFFF"/>
                </a:solidFill>
                <a:round/>
                <a:headEnd/>
                <a:tailEnd/>
              </a:ln>
              <a:effectLst/>
            </p:spPr>
            <p:txBody>
              <a:bodyPr wrap="none" lIns="92075" tIns="46038" rIns="92075" bIns="46038" anchor="ctr"/>
              <a:lstStyle/>
              <a:p>
                <a:endParaRPr lang="en-US"/>
              </a:p>
            </p:txBody>
          </p:sp>
          <p:sp>
            <p:nvSpPr>
              <p:cNvPr id="81965" name="Line 45"/>
              <p:cNvSpPr>
                <a:spLocks noChangeShapeType="1"/>
              </p:cNvSpPr>
              <p:nvPr/>
            </p:nvSpPr>
            <p:spPr bwMode="auto">
              <a:xfrm flipV="1">
                <a:off x="1128" y="2880"/>
                <a:ext cx="4488" cy="0"/>
              </a:xfrm>
              <a:prstGeom prst="line">
                <a:avLst/>
              </a:prstGeom>
              <a:noFill/>
              <a:ln w="12700">
                <a:solidFill>
                  <a:srgbClr val="FFFFFF"/>
                </a:solidFill>
                <a:round/>
                <a:headEnd/>
                <a:tailEnd/>
              </a:ln>
              <a:effectLst/>
            </p:spPr>
            <p:txBody>
              <a:bodyPr wrap="none" lIns="92075" tIns="46038" rIns="92075" bIns="46038" anchor="ctr"/>
              <a:lstStyle/>
              <a:p>
                <a:endParaRPr lang="en-US"/>
              </a:p>
            </p:txBody>
          </p:sp>
          <p:sp>
            <p:nvSpPr>
              <p:cNvPr id="81966" name="Line 46"/>
              <p:cNvSpPr>
                <a:spLocks noChangeShapeType="1"/>
              </p:cNvSpPr>
              <p:nvPr/>
            </p:nvSpPr>
            <p:spPr bwMode="auto">
              <a:xfrm flipV="1">
                <a:off x="1128" y="3040"/>
                <a:ext cx="4488" cy="0"/>
              </a:xfrm>
              <a:prstGeom prst="line">
                <a:avLst/>
              </a:prstGeom>
              <a:noFill/>
              <a:ln w="12700">
                <a:solidFill>
                  <a:srgbClr val="FFFFFF"/>
                </a:solidFill>
                <a:round/>
                <a:headEnd/>
                <a:tailEnd/>
              </a:ln>
              <a:effectLst/>
            </p:spPr>
            <p:txBody>
              <a:bodyPr wrap="none" lIns="92075" tIns="46038" rIns="92075" bIns="46038" anchor="ctr"/>
              <a:lstStyle/>
              <a:p>
                <a:endParaRPr lang="en-US"/>
              </a:p>
            </p:txBody>
          </p:sp>
          <p:sp>
            <p:nvSpPr>
              <p:cNvPr id="81967" name="Line 47"/>
              <p:cNvSpPr>
                <a:spLocks noChangeShapeType="1"/>
              </p:cNvSpPr>
              <p:nvPr/>
            </p:nvSpPr>
            <p:spPr bwMode="auto">
              <a:xfrm flipV="1">
                <a:off x="1128" y="3200"/>
                <a:ext cx="4488" cy="0"/>
              </a:xfrm>
              <a:prstGeom prst="line">
                <a:avLst/>
              </a:prstGeom>
              <a:noFill/>
              <a:ln w="12700">
                <a:solidFill>
                  <a:srgbClr val="FFFFFF"/>
                </a:solidFill>
                <a:round/>
                <a:headEnd/>
                <a:tailEnd/>
              </a:ln>
              <a:effectLst/>
            </p:spPr>
            <p:txBody>
              <a:bodyPr wrap="none" lIns="92075" tIns="46038" rIns="92075" bIns="46038" anchor="ctr"/>
              <a:lstStyle/>
              <a:p>
                <a:endParaRPr lang="en-US"/>
              </a:p>
            </p:txBody>
          </p:sp>
        </p:grpSp>
        <p:sp>
          <p:nvSpPr>
            <p:cNvPr id="81925" name="Rectangle 5"/>
            <p:cNvSpPr>
              <a:spLocks noChangeArrowheads="1"/>
            </p:cNvSpPr>
            <p:nvPr/>
          </p:nvSpPr>
          <p:spPr bwMode="auto">
            <a:xfrm>
              <a:off x="1448" y="4095"/>
              <a:ext cx="480" cy="14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altLang="en-US" sz="1400" b="1">
                  <a:solidFill>
                    <a:srgbClr val="FFFFFF"/>
                  </a:solidFill>
                </a:rPr>
                <a:t>Afraid of it</a:t>
              </a:r>
            </a:p>
          </p:txBody>
        </p:sp>
        <p:sp>
          <p:nvSpPr>
            <p:cNvPr id="81926" name="Rectangle 6"/>
            <p:cNvSpPr>
              <a:spLocks noChangeArrowheads="1"/>
            </p:cNvSpPr>
            <p:nvPr/>
          </p:nvSpPr>
          <p:spPr bwMode="auto">
            <a:xfrm>
              <a:off x="2360" y="4102"/>
              <a:ext cx="576" cy="14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altLang="en-US" sz="1400" b="1">
                  <a:solidFill>
                    <a:srgbClr val="FFFFFF"/>
                  </a:solidFill>
                </a:rPr>
                <a:t>Bothers slightly</a:t>
              </a:r>
            </a:p>
          </p:txBody>
        </p:sp>
        <p:sp>
          <p:nvSpPr>
            <p:cNvPr id="81927" name="Rectangle 7"/>
            <p:cNvSpPr>
              <a:spLocks noChangeArrowheads="1"/>
            </p:cNvSpPr>
            <p:nvPr/>
          </p:nvSpPr>
          <p:spPr bwMode="auto">
            <a:xfrm>
              <a:off x="3464" y="4102"/>
              <a:ext cx="768" cy="14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altLang="en-US" sz="1400" b="1">
                  <a:solidFill>
                    <a:srgbClr val="FFFFFF"/>
                  </a:solidFill>
                </a:rPr>
                <a:t>Not at all afraid of it</a:t>
              </a:r>
            </a:p>
          </p:txBody>
        </p:sp>
        <p:sp>
          <p:nvSpPr>
            <p:cNvPr id="81928" name="Text Box 8"/>
            <p:cNvSpPr txBox="1">
              <a:spLocks noChangeArrowheads="1"/>
            </p:cNvSpPr>
            <p:nvPr/>
          </p:nvSpPr>
          <p:spPr bwMode="auto">
            <a:xfrm>
              <a:off x="2504" y="3398"/>
              <a:ext cx="560" cy="6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altLang="en-US" sz="1200" b="1">
                  <a:solidFill>
                    <a:srgbClr val="FFFFFF"/>
                  </a:solidFill>
                </a:rPr>
                <a:t>Being</a:t>
              </a:r>
            </a:p>
            <a:p>
              <a:pPr algn="ctr"/>
              <a:r>
                <a:rPr lang="en-US" altLang="en-US" sz="1200" b="1">
                  <a:solidFill>
                    <a:srgbClr val="FFFFFF"/>
                  </a:solidFill>
                </a:rPr>
                <a:t>closed in,</a:t>
              </a:r>
            </a:p>
            <a:p>
              <a:pPr algn="ctr"/>
              <a:r>
                <a:rPr lang="en-US" altLang="en-US" sz="1200" b="1">
                  <a:solidFill>
                    <a:srgbClr val="FFFFFF"/>
                  </a:solidFill>
                </a:rPr>
                <a:t>in a </a:t>
              </a:r>
            </a:p>
            <a:p>
              <a:pPr algn="ctr"/>
              <a:r>
                <a:rPr lang="en-US" altLang="en-US" sz="1200" b="1">
                  <a:solidFill>
                    <a:srgbClr val="FFFFFF"/>
                  </a:solidFill>
                </a:rPr>
                <a:t>small</a:t>
              </a:r>
            </a:p>
            <a:p>
              <a:pPr algn="ctr"/>
              <a:r>
                <a:rPr lang="en-US" altLang="en-US" sz="1200" b="1">
                  <a:solidFill>
                    <a:srgbClr val="FFFFFF"/>
                  </a:solidFill>
                </a:rPr>
                <a:t>place</a:t>
              </a:r>
            </a:p>
          </p:txBody>
        </p:sp>
        <p:sp>
          <p:nvSpPr>
            <p:cNvPr id="81929" name="Text Box 9"/>
            <p:cNvSpPr txBox="1">
              <a:spLocks noChangeArrowheads="1"/>
            </p:cNvSpPr>
            <p:nvPr/>
          </p:nvSpPr>
          <p:spPr bwMode="auto">
            <a:xfrm>
              <a:off x="3729" y="3398"/>
              <a:ext cx="479" cy="6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altLang="en-US" sz="1200" b="1">
                  <a:solidFill>
                    <a:srgbClr val="33CCCC"/>
                  </a:solidFill>
                </a:rPr>
                <a:t>Being </a:t>
              </a:r>
            </a:p>
            <a:p>
              <a:pPr algn="ctr"/>
              <a:r>
                <a:rPr lang="en-US" altLang="en-US" sz="1200" b="1">
                  <a:solidFill>
                    <a:srgbClr val="33CCCC"/>
                  </a:solidFill>
                </a:rPr>
                <a:t>alone </a:t>
              </a:r>
            </a:p>
            <a:p>
              <a:pPr algn="ctr"/>
              <a:r>
                <a:rPr lang="en-US" altLang="en-US" sz="1200" b="1">
                  <a:solidFill>
                    <a:srgbClr val="33CCCC"/>
                  </a:solidFill>
                </a:rPr>
                <a:t>in</a:t>
              </a:r>
            </a:p>
            <a:p>
              <a:pPr algn="ctr"/>
              <a:r>
                <a:rPr lang="en-US" altLang="en-US" sz="1200" b="1">
                  <a:solidFill>
                    <a:srgbClr val="33CCCC"/>
                  </a:solidFill>
                </a:rPr>
                <a:t>a house</a:t>
              </a:r>
            </a:p>
            <a:p>
              <a:pPr algn="ctr"/>
              <a:r>
                <a:rPr lang="en-US" altLang="en-US" sz="1200" b="1">
                  <a:solidFill>
                    <a:srgbClr val="33CCCC"/>
                  </a:solidFill>
                </a:rPr>
                <a:t>at night</a:t>
              </a:r>
            </a:p>
          </p:txBody>
        </p:sp>
        <p:sp>
          <p:nvSpPr>
            <p:cNvPr id="81930" name="Text Box 10"/>
            <p:cNvSpPr txBox="1">
              <a:spLocks noChangeArrowheads="1"/>
            </p:cNvSpPr>
            <p:nvPr/>
          </p:nvSpPr>
          <p:spPr bwMode="auto">
            <a:xfrm>
              <a:off x="67" y="1797"/>
              <a:ext cx="805" cy="5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r"/>
              <a:r>
                <a:rPr lang="en-US" altLang="en-US" sz="1600" b="1">
                  <a:solidFill>
                    <a:srgbClr val="FFFFFF"/>
                  </a:solidFill>
                </a:rPr>
                <a:t>Percentage</a:t>
              </a:r>
            </a:p>
            <a:p>
              <a:pPr algn="r"/>
              <a:r>
                <a:rPr lang="en-US" altLang="en-US" sz="1600" b="1">
                  <a:solidFill>
                    <a:srgbClr val="FFFFFF"/>
                  </a:solidFill>
                </a:rPr>
                <a:t>of people</a:t>
              </a:r>
            </a:p>
            <a:p>
              <a:pPr algn="r"/>
              <a:r>
                <a:rPr lang="en-US" altLang="en-US" sz="1600" b="1">
                  <a:solidFill>
                    <a:srgbClr val="FFFFFF"/>
                  </a:solidFill>
                </a:rPr>
                <a:t>surveyed</a:t>
              </a:r>
              <a:endParaRPr lang="en-US" altLang="en-US" sz="1400" b="1">
                <a:solidFill>
                  <a:srgbClr val="FFFFFF"/>
                </a:solidFill>
              </a:endParaRPr>
            </a:p>
          </p:txBody>
        </p:sp>
        <p:sp>
          <p:nvSpPr>
            <p:cNvPr id="81931" name="Text Box 11"/>
            <p:cNvSpPr txBox="1">
              <a:spLocks noChangeArrowheads="1"/>
            </p:cNvSpPr>
            <p:nvPr/>
          </p:nvSpPr>
          <p:spPr bwMode="auto">
            <a:xfrm>
              <a:off x="810" y="1644"/>
              <a:ext cx="302" cy="18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en-US" sz="1400" b="1">
                  <a:solidFill>
                    <a:srgbClr val="FFFFFF"/>
                  </a:solidFill>
                </a:rPr>
                <a:t>100</a:t>
              </a:r>
            </a:p>
            <a:p>
              <a:pPr algn="r">
                <a:lnSpc>
                  <a:spcPct val="120000"/>
                </a:lnSpc>
              </a:pPr>
              <a:r>
                <a:rPr lang="en-US" altLang="en-US" sz="1400" b="1">
                  <a:solidFill>
                    <a:srgbClr val="FFFFFF"/>
                  </a:solidFill>
                </a:rPr>
                <a:t>90</a:t>
              </a:r>
            </a:p>
            <a:p>
              <a:pPr algn="r">
                <a:lnSpc>
                  <a:spcPct val="120000"/>
                </a:lnSpc>
              </a:pPr>
              <a:r>
                <a:rPr lang="en-US" altLang="en-US" sz="1400" b="1">
                  <a:solidFill>
                    <a:srgbClr val="FFFFFF"/>
                  </a:solidFill>
                </a:rPr>
                <a:t>80</a:t>
              </a:r>
            </a:p>
            <a:p>
              <a:pPr algn="r">
                <a:lnSpc>
                  <a:spcPct val="120000"/>
                </a:lnSpc>
              </a:pPr>
              <a:r>
                <a:rPr lang="en-US" altLang="en-US" sz="1400" b="1">
                  <a:solidFill>
                    <a:srgbClr val="FFFFFF"/>
                  </a:solidFill>
                </a:rPr>
                <a:t>70</a:t>
              </a:r>
            </a:p>
            <a:p>
              <a:pPr algn="r">
                <a:lnSpc>
                  <a:spcPct val="120000"/>
                </a:lnSpc>
              </a:pPr>
              <a:r>
                <a:rPr lang="en-US" altLang="en-US" sz="1400" b="1">
                  <a:solidFill>
                    <a:srgbClr val="FFFFFF"/>
                  </a:solidFill>
                </a:rPr>
                <a:t>60</a:t>
              </a:r>
            </a:p>
            <a:p>
              <a:pPr algn="r">
                <a:lnSpc>
                  <a:spcPct val="120000"/>
                </a:lnSpc>
              </a:pPr>
              <a:r>
                <a:rPr lang="en-US" altLang="en-US" sz="1400" b="1">
                  <a:solidFill>
                    <a:srgbClr val="FFFFFF"/>
                  </a:solidFill>
                </a:rPr>
                <a:t>50</a:t>
              </a:r>
            </a:p>
            <a:p>
              <a:pPr algn="r">
                <a:lnSpc>
                  <a:spcPct val="120000"/>
                </a:lnSpc>
              </a:pPr>
              <a:r>
                <a:rPr lang="en-US" altLang="en-US" sz="1400" b="1">
                  <a:solidFill>
                    <a:srgbClr val="FFFFFF"/>
                  </a:solidFill>
                </a:rPr>
                <a:t>40</a:t>
              </a:r>
            </a:p>
            <a:p>
              <a:pPr algn="r">
                <a:lnSpc>
                  <a:spcPct val="120000"/>
                </a:lnSpc>
              </a:pPr>
              <a:r>
                <a:rPr lang="en-US" altLang="en-US" sz="1400" b="1">
                  <a:solidFill>
                    <a:srgbClr val="FFFFFF"/>
                  </a:solidFill>
                </a:rPr>
                <a:t>30</a:t>
              </a:r>
            </a:p>
            <a:p>
              <a:pPr algn="r">
                <a:lnSpc>
                  <a:spcPct val="120000"/>
                </a:lnSpc>
              </a:pPr>
              <a:r>
                <a:rPr lang="en-US" altLang="en-US" sz="1400" b="1">
                  <a:solidFill>
                    <a:srgbClr val="FFFFFF"/>
                  </a:solidFill>
                </a:rPr>
                <a:t>20</a:t>
              </a:r>
            </a:p>
            <a:p>
              <a:pPr algn="r">
                <a:lnSpc>
                  <a:spcPct val="120000"/>
                </a:lnSpc>
              </a:pPr>
              <a:r>
                <a:rPr lang="en-US" altLang="en-US" sz="1400" b="1">
                  <a:solidFill>
                    <a:srgbClr val="FFFFFF"/>
                  </a:solidFill>
                </a:rPr>
                <a:t>10</a:t>
              </a:r>
            </a:p>
            <a:p>
              <a:pPr algn="r">
                <a:lnSpc>
                  <a:spcPct val="120000"/>
                </a:lnSpc>
              </a:pPr>
              <a:r>
                <a:rPr lang="en-US" altLang="en-US" sz="1400" b="1">
                  <a:solidFill>
                    <a:srgbClr val="FFFFFF"/>
                  </a:solidFill>
                </a:rPr>
                <a:t>0</a:t>
              </a:r>
            </a:p>
          </p:txBody>
        </p:sp>
        <p:sp>
          <p:nvSpPr>
            <p:cNvPr id="81932" name="Text Box 12"/>
            <p:cNvSpPr txBox="1">
              <a:spLocks noChangeArrowheads="1"/>
            </p:cNvSpPr>
            <p:nvPr/>
          </p:nvSpPr>
          <p:spPr bwMode="auto">
            <a:xfrm>
              <a:off x="1093" y="3398"/>
              <a:ext cx="451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en-US" sz="1200" b="1">
                  <a:solidFill>
                    <a:srgbClr val="FFFFFF"/>
                  </a:solidFill>
                </a:rPr>
                <a:t>Snakes</a:t>
              </a:r>
            </a:p>
          </p:txBody>
        </p:sp>
        <p:sp>
          <p:nvSpPr>
            <p:cNvPr id="81933" name="Text Box 13"/>
            <p:cNvSpPr txBox="1">
              <a:spLocks noChangeArrowheads="1"/>
            </p:cNvSpPr>
            <p:nvPr/>
          </p:nvSpPr>
          <p:spPr bwMode="auto">
            <a:xfrm>
              <a:off x="1448" y="3398"/>
              <a:ext cx="505" cy="5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altLang="en-US" sz="1200" b="1">
                  <a:solidFill>
                    <a:srgbClr val="33CCCC"/>
                  </a:solidFill>
                </a:rPr>
                <a:t>Being</a:t>
              </a:r>
            </a:p>
            <a:p>
              <a:pPr algn="ctr"/>
              <a:r>
                <a:rPr lang="en-US" altLang="en-US" sz="1200" b="1">
                  <a:solidFill>
                    <a:srgbClr val="33CCCC"/>
                  </a:solidFill>
                </a:rPr>
                <a:t>in high,</a:t>
              </a:r>
            </a:p>
            <a:p>
              <a:pPr algn="ctr"/>
              <a:r>
                <a:rPr lang="en-US" altLang="en-US" sz="1200" b="1">
                  <a:solidFill>
                    <a:srgbClr val="33CCCC"/>
                  </a:solidFill>
                </a:rPr>
                <a:t>exposed</a:t>
              </a:r>
            </a:p>
            <a:p>
              <a:pPr algn="ctr"/>
              <a:r>
                <a:rPr lang="en-US" altLang="en-US" sz="1200" b="1">
                  <a:solidFill>
                    <a:srgbClr val="33CCCC"/>
                  </a:solidFill>
                </a:rPr>
                <a:t>places</a:t>
              </a:r>
            </a:p>
          </p:txBody>
        </p:sp>
        <p:sp>
          <p:nvSpPr>
            <p:cNvPr id="81934" name="Text Box 14"/>
            <p:cNvSpPr txBox="1">
              <a:spLocks noChangeArrowheads="1"/>
            </p:cNvSpPr>
            <p:nvPr/>
          </p:nvSpPr>
          <p:spPr bwMode="auto">
            <a:xfrm>
              <a:off x="1872" y="3398"/>
              <a:ext cx="329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en-US" sz="1200" b="1">
                  <a:solidFill>
                    <a:srgbClr val="FFFFFF"/>
                  </a:solidFill>
                </a:rPr>
                <a:t>Mice</a:t>
              </a:r>
            </a:p>
          </p:txBody>
        </p:sp>
        <p:sp>
          <p:nvSpPr>
            <p:cNvPr id="81935" name="Text Box 15"/>
            <p:cNvSpPr txBox="1">
              <a:spLocks noChangeArrowheads="1"/>
            </p:cNvSpPr>
            <p:nvPr/>
          </p:nvSpPr>
          <p:spPr bwMode="auto">
            <a:xfrm>
              <a:off x="2144" y="3398"/>
              <a:ext cx="484" cy="4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altLang="en-US" sz="1200" b="1">
                  <a:solidFill>
                    <a:srgbClr val="33CCCC"/>
                  </a:solidFill>
                </a:rPr>
                <a:t>Flying</a:t>
              </a:r>
            </a:p>
            <a:p>
              <a:pPr algn="ctr"/>
              <a:r>
                <a:rPr lang="en-US" altLang="en-US" sz="1200" b="1">
                  <a:solidFill>
                    <a:srgbClr val="33CCCC"/>
                  </a:solidFill>
                </a:rPr>
                <a:t>on an </a:t>
              </a:r>
            </a:p>
            <a:p>
              <a:pPr algn="ctr"/>
              <a:r>
                <a:rPr lang="en-US" altLang="en-US" sz="1200" b="1">
                  <a:solidFill>
                    <a:srgbClr val="33CCCC"/>
                  </a:solidFill>
                </a:rPr>
                <a:t>airplane</a:t>
              </a:r>
            </a:p>
          </p:txBody>
        </p:sp>
        <p:sp>
          <p:nvSpPr>
            <p:cNvPr id="81936" name="Text Box 16"/>
            <p:cNvSpPr txBox="1">
              <a:spLocks noChangeArrowheads="1"/>
            </p:cNvSpPr>
            <p:nvPr/>
          </p:nvSpPr>
          <p:spPr bwMode="auto">
            <a:xfrm>
              <a:off x="2948" y="3398"/>
              <a:ext cx="468" cy="4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altLang="en-US" sz="1200" b="1">
                  <a:solidFill>
                    <a:srgbClr val="33CCCC"/>
                  </a:solidFill>
                </a:rPr>
                <a:t>Spiders</a:t>
              </a:r>
            </a:p>
            <a:p>
              <a:pPr algn="ctr"/>
              <a:r>
                <a:rPr lang="en-US" altLang="en-US" sz="1200" b="1">
                  <a:solidFill>
                    <a:srgbClr val="33CCCC"/>
                  </a:solidFill>
                </a:rPr>
                <a:t>and </a:t>
              </a:r>
            </a:p>
            <a:p>
              <a:pPr algn="ctr"/>
              <a:r>
                <a:rPr lang="en-US" altLang="en-US" sz="1200" b="1">
                  <a:solidFill>
                    <a:srgbClr val="33CCCC"/>
                  </a:solidFill>
                </a:rPr>
                <a:t>insects</a:t>
              </a:r>
            </a:p>
          </p:txBody>
        </p:sp>
        <p:sp>
          <p:nvSpPr>
            <p:cNvPr id="81937" name="Text Box 17"/>
            <p:cNvSpPr txBox="1">
              <a:spLocks noChangeArrowheads="1"/>
            </p:cNvSpPr>
            <p:nvPr/>
          </p:nvSpPr>
          <p:spPr bwMode="auto">
            <a:xfrm>
              <a:off x="3324" y="3398"/>
              <a:ext cx="524" cy="4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altLang="en-US" sz="1200" b="1">
                  <a:solidFill>
                    <a:srgbClr val="FFFFFF"/>
                  </a:solidFill>
                </a:rPr>
                <a:t>Thunder</a:t>
              </a:r>
            </a:p>
            <a:p>
              <a:pPr algn="ctr"/>
              <a:r>
                <a:rPr lang="en-US" altLang="en-US" sz="1200" b="1">
                  <a:solidFill>
                    <a:srgbClr val="FFFFFF"/>
                  </a:solidFill>
                </a:rPr>
                <a:t>and</a:t>
              </a:r>
            </a:p>
            <a:p>
              <a:pPr algn="ctr"/>
              <a:r>
                <a:rPr lang="en-US" altLang="en-US" sz="1200" b="1">
                  <a:solidFill>
                    <a:srgbClr val="FFFFFF"/>
                  </a:solidFill>
                </a:rPr>
                <a:t>lightning</a:t>
              </a:r>
            </a:p>
          </p:txBody>
        </p:sp>
        <p:sp>
          <p:nvSpPr>
            <p:cNvPr id="81938" name="Text Box 18"/>
            <p:cNvSpPr txBox="1">
              <a:spLocks noChangeArrowheads="1"/>
            </p:cNvSpPr>
            <p:nvPr/>
          </p:nvSpPr>
          <p:spPr bwMode="auto">
            <a:xfrm>
              <a:off x="4116" y="3398"/>
              <a:ext cx="356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altLang="en-US" sz="1200" b="1">
                  <a:solidFill>
                    <a:srgbClr val="FFFFFF"/>
                  </a:solidFill>
                </a:rPr>
                <a:t>Dogs</a:t>
              </a:r>
            </a:p>
          </p:txBody>
        </p:sp>
        <p:sp>
          <p:nvSpPr>
            <p:cNvPr id="81939" name="Text Box 19"/>
            <p:cNvSpPr txBox="1">
              <a:spLocks noChangeArrowheads="1"/>
            </p:cNvSpPr>
            <p:nvPr/>
          </p:nvSpPr>
          <p:spPr bwMode="auto">
            <a:xfrm>
              <a:off x="4424" y="3398"/>
              <a:ext cx="447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altLang="en-US" sz="1200" b="1">
                  <a:solidFill>
                    <a:srgbClr val="33CCCC"/>
                  </a:solidFill>
                </a:rPr>
                <a:t>Driving</a:t>
              </a:r>
            </a:p>
            <a:p>
              <a:pPr algn="ctr"/>
              <a:r>
                <a:rPr lang="en-US" altLang="en-US" sz="1200" b="1">
                  <a:solidFill>
                    <a:srgbClr val="33CCCC"/>
                  </a:solidFill>
                </a:rPr>
                <a:t>a car</a:t>
              </a:r>
            </a:p>
          </p:txBody>
        </p:sp>
        <p:sp>
          <p:nvSpPr>
            <p:cNvPr id="81940" name="Text Box 20"/>
            <p:cNvSpPr txBox="1">
              <a:spLocks noChangeArrowheads="1"/>
            </p:cNvSpPr>
            <p:nvPr/>
          </p:nvSpPr>
          <p:spPr bwMode="auto">
            <a:xfrm>
              <a:off x="4792" y="3398"/>
              <a:ext cx="544" cy="5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altLang="en-US" sz="1200" b="1">
                  <a:solidFill>
                    <a:srgbClr val="FFFFFF"/>
                  </a:solidFill>
                </a:rPr>
                <a:t>Being </a:t>
              </a:r>
            </a:p>
            <a:p>
              <a:pPr algn="ctr"/>
              <a:r>
                <a:rPr lang="en-US" altLang="en-US" sz="1200" b="1">
                  <a:solidFill>
                    <a:srgbClr val="FFFFFF"/>
                  </a:solidFill>
                </a:rPr>
                <a:t>in</a:t>
              </a:r>
            </a:p>
            <a:p>
              <a:pPr algn="ctr"/>
              <a:r>
                <a:rPr lang="en-US" altLang="en-US" sz="1200" b="1">
                  <a:solidFill>
                    <a:srgbClr val="FFFFFF"/>
                  </a:solidFill>
                </a:rPr>
                <a:t>a crowd</a:t>
              </a:r>
            </a:p>
            <a:p>
              <a:pPr algn="ctr"/>
              <a:r>
                <a:rPr lang="en-US" altLang="en-US" sz="1200" b="1">
                  <a:solidFill>
                    <a:srgbClr val="FFFFFF"/>
                  </a:solidFill>
                </a:rPr>
                <a:t>of people</a:t>
              </a:r>
            </a:p>
          </p:txBody>
        </p:sp>
        <p:sp>
          <p:nvSpPr>
            <p:cNvPr id="81941" name="Text Box 21"/>
            <p:cNvSpPr txBox="1">
              <a:spLocks noChangeArrowheads="1"/>
            </p:cNvSpPr>
            <p:nvPr/>
          </p:nvSpPr>
          <p:spPr bwMode="auto">
            <a:xfrm>
              <a:off x="5240" y="3398"/>
              <a:ext cx="323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altLang="en-US" sz="1200" b="1">
                  <a:solidFill>
                    <a:srgbClr val="33CCCC"/>
                  </a:solidFill>
                </a:rPr>
                <a:t>Cats</a:t>
              </a:r>
            </a:p>
          </p:txBody>
        </p:sp>
        <p:pic>
          <p:nvPicPr>
            <p:cNvPr id="81943" name="Picture 23" descr="U:\201\15-2.BMP"/>
            <p:cNvPicPr>
              <a:picLocks noChangeAspect="1" noChangeArrowheads="1"/>
            </p:cNvPicPr>
            <p:nvPr/>
          </p:nvPicPr>
          <p:blipFill>
            <a:blip r:embed="rId3" cstate="print">
              <a:lum bright="-6000" contrast="72000"/>
            </a:blip>
            <a:srcRect l="12839" t="12518" r="85582" b="81058"/>
            <a:stretch>
              <a:fillRect/>
            </a:stretch>
          </p:blipFill>
          <p:spPr bwMode="auto">
            <a:xfrm>
              <a:off x="3168" y="4070"/>
              <a:ext cx="104" cy="179"/>
            </a:xfrm>
            <a:prstGeom prst="rect">
              <a:avLst/>
            </a:prstGeom>
            <a:noFill/>
          </p:spPr>
        </p:pic>
        <p:pic>
          <p:nvPicPr>
            <p:cNvPr id="81944" name="Picture 24" descr="U:\201\15-2.BMP"/>
            <p:cNvPicPr>
              <a:picLocks noChangeAspect="1" noChangeArrowheads="1"/>
            </p:cNvPicPr>
            <p:nvPr/>
          </p:nvPicPr>
          <p:blipFill>
            <a:blip r:embed="rId3" cstate="print">
              <a:lum bright="-6000" contrast="72000"/>
            </a:blip>
            <a:srcRect l="12839" t="32426" r="85262" b="60507"/>
            <a:stretch>
              <a:fillRect/>
            </a:stretch>
          </p:blipFill>
          <p:spPr bwMode="auto">
            <a:xfrm>
              <a:off x="2072" y="4063"/>
              <a:ext cx="96" cy="176"/>
            </a:xfrm>
            <a:prstGeom prst="rect">
              <a:avLst/>
            </a:prstGeom>
            <a:noFill/>
          </p:spPr>
        </p:pic>
        <p:pic>
          <p:nvPicPr>
            <p:cNvPr id="81945" name="Picture 25" descr="U:\201\15-2.BMP"/>
            <p:cNvPicPr>
              <a:picLocks noChangeAspect="1" noChangeArrowheads="1"/>
            </p:cNvPicPr>
            <p:nvPr/>
          </p:nvPicPr>
          <p:blipFill>
            <a:blip r:embed="rId3" cstate="print">
              <a:lum bright="-6000" contrast="72000"/>
            </a:blip>
            <a:srcRect l="14026" t="63570" r="84215" b="30647"/>
            <a:stretch>
              <a:fillRect/>
            </a:stretch>
          </p:blipFill>
          <p:spPr bwMode="auto">
            <a:xfrm>
              <a:off x="1268" y="4070"/>
              <a:ext cx="104" cy="168"/>
            </a:xfrm>
            <a:prstGeom prst="rect">
              <a:avLst/>
            </a:prstGeom>
            <a:noFill/>
          </p:spPr>
        </p:pic>
        <p:sp>
          <p:nvSpPr>
            <p:cNvPr id="81951" name="Rectangle 31"/>
            <p:cNvSpPr>
              <a:spLocks noChangeArrowheads="1"/>
            </p:cNvSpPr>
            <p:nvPr/>
          </p:nvSpPr>
          <p:spPr bwMode="auto">
            <a:xfrm>
              <a:off x="904" y="1567"/>
              <a:ext cx="4512" cy="17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endParaRPr lang="en-US"/>
            </a:p>
          </p:txBody>
        </p:sp>
        <p:pic>
          <p:nvPicPr>
            <p:cNvPr id="81969" name="Picture 49" descr="U:\201\15-2.BMP"/>
            <p:cNvPicPr>
              <a:picLocks noChangeAspect="1" noChangeArrowheads="1"/>
            </p:cNvPicPr>
            <p:nvPr/>
          </p:nvPicPr>
          <p:blipFill>
            <a:blip r:embed="rId3" cstate="print">
              <a:lum bright="-6000" contrast="54000"/>
            </a:blip>
            <a:srcRect l="92653" t="7980" r="4187" b="28636"/>
            <a:stretch>
              <a:fillRect/>
            </a:stretch>
          </p:blipFill>
          <p:spPr bwMode="auto">
            <a:xfrm>
              <a:off x="5320" y="1764"/>
              <a:ext cx="162" cy="1603"/>
            </a:xfrm>
            <a:prstGeom prst="rect">
              <a:avLst/>
            </a:prstGeom>
            <a:solidFill>
              <a:schemeClr val="bg1"/>
            </a:solidFill>
          </p:spPr>
        </p:pic>
        <p:pic>
          <p:nvPicPr>
            <p:cNvPr id="81970" name="Picture 50" descr="U:\201\15-2.BMP"/>
            <p:cNvPicPr>
              <a:picLocks noChangeAspect="1" noChangeArrowheads="1"/>
            </p:cNvPicPr>
            <p:nvPr/>
          </p:nvPicPr>
          <p:blipFill>
            <a:blip r:embed="rId3" cstate="print">
              <a:lum bright="-6000" contrast="54000"/>
            </a:blip>
            <a:srcRect l="20001" t="8261" r="76839" b="28636"/>
            <a:stretch>
              <a:fillRect/>
            </a:stretch>
          </p:blipFill>
          <p:spPr bwMode="auto">
            <a:xfrm>
              <a:off x="1597" y="1769"/>
              <a:ext cx="162" cy="1596"/>
            </a:xfrm>
            <a:prstGeom prst="rect">
              <a:avLst/>
            </a:prstGeom>
            <a:solidFill>
              <a:schemeClr val="bg1"/>
            </a:solidFill>
          </p:spPr>
        </p:pic>
        <p:pic>
          <p:nvPicPr>
            <p:cNvPr id="81971" name="Picture 51" descr="U:\201\15-2.BMP"/>
            <p:cNvPicPr>
              <a:picLocks noChangeAspect="1" noChangeArrowheads="1"/>
            </p:cNvPicPr>
            <p:nvPr/>
          </p:nvPicPr>
          <p:blipFill>
            <a:blip r:embed="rId3" cstate="print">
              <a:lum bright="-6000" contrast="54000"/>
            </a:blip>
            <a:srcRect l="12640" t="8261" r="84200" b="28636"/>
            <a:stretch>
              <a:fillRect/>
            </a:stretch>
          </p:blipFill>
          <p:spPr bwMode="auto">
            <a:xfrm>
              <a:off x="1249" y="1768"/>
              <a:ext cx="162" cy="1592"/>
            </a:xfrm>
            <a:prstGeom prst="rect">
              <a:avLst/>
            </a:prstGeom>
            <a:solidFill>
              <a:schemeClr val="bg1"/>
            </a:solidFill>
          </p:spPr>
        </p:pic>
        <p:pic>
          <p:nvPicPr>
            <p:cNvPr id="81972" name="Picture 52" descr="U:\201\15-2.BMP"/>
            <p:cNvPicPr>
              <a:picLocks noChangeAspect="1" noChangeArrowheads="1"/>
            </p:cNvPicPr>
            <p:nvPr/>
          </p:nvPicPr>
          <p:blipFill>
            <a:blip r:embed="rId3" cstate="print">
              <a:lum bright="-6000" contrast="54000"/>
            </a:blip>
            <a:srcRect l="27267" t="7579" r="69768" b="28636"/>
            <a:stretch>
              <a:fillRect/>
            </a:stretch>
          </p:blipFill>
          <p:spPr bwMode="auto">
            <a:xfrm>
              <a:off x="1962" y="1764"/>
              <a:ext cx="151" cy="1597"/>
            </a:xfrm>
            <a:prstGeom prst="rect">
              <a:avLst/>
            </a:prstGeom>
            <a:solidFill>
              <a:schemeClr val="bg1"/>
            </a:solidFill>
          </p:spPr>
        </p:pic>
        <p:pic>
          <p:nvPicPr>
            <p:cNvPr id="81973" name="Picture 53" descr="U:\201\15-2.BMP"/>
            <p:cNvPicPr>
              <a:picLocks noChangeAspect="1" noChangeArrowheads="1"/>
            </p:cNvPicPr>
            <p:nvPr/>
          </p:nvPicPr>
          <p:blipFill>
            <a:blip r:embed="rId3" cstate="print">
              <a:lum bright="-6000" contrast="54000"/>
            </a:blip>
            <a:srcRect l="41795" t="7980" r="55045" b="28636"/>
            <a:stretch>
              <a:fillRect/>
            </a:stretch>
          </p:blipFill>
          <p:spPr bwMode="auto">
            <a:xfrm>
              <a:off x="2704" y="1766"/>
              <a:ext cx="154" cy="1595"/>
            </a:xfrm>
            <a:prstGeom prst="rect">
              <a:avLst/>
            </a:prstGeom>
            <a:solidFill>
              <a:schemeClr val="bg1"/>
            </a:solidFill>
          </p:spPr>
        </p:pic>
        <p:pic>
          <p:nvPicPr>
            <p:cNvPr id="81974" name="Picture 54" descr="U:\201\15-2.BMP"/>
            <p:cNvPicPr>
              <a:picLocks noChangeAspect="1" noChangeArrowheads="1"/>
            </p:cNvPicPr>
            <p:nvPr/>
          </p:nvPicPr>
          <p:blipFill>
            <a:blip r:embed="rId3" cstate="print">
              <a:lum bright="-6000" contrast="54000"/>
            </a:blip>
            <a:srcRect l="34531" t="7980" r="62468" b="28636"/>
            <a:stretch>
              <a:fillRect/>
            </a:stretch>
          </p:blipFill>
          <p:spPr bwMode="auto">
            <a:xfrm>
              <a:off x="2320" y="1766"/>
              <a:ext cx="154" cy="1595"/>
            </a:xfrm>
            <a:prstGeom prst="rect">
              <a:avLst/>
            </a:prstGeom>
            <a:solidFill>
              <a:schemeClr val="bg1"/>
            </a:solidFill>
          </p:spPr>
        </p:pic>
        <p:pic>
          <p:nvPicPr>
            <p:cNvPr id="81975" name="Picture 55" descr="U:\201\15-2.BMP"/>
            <p:cNvPicPr>
              <a:picLocks noChangeAspect="1" noChangeArrowheads="1"/>
            </p:cNvPicPr>
            <p:nvPr/>
          </p:nvPicPr>
          <p:blipFill>
            <a:blip r:embed="rId3" cstate="print">
              <a:lum bright="-6000" contrast="54000"/>
            </a:blip>
            <a:srcRect l="63589" t="7980" r="33409" b="28636"/>
            <a:stretch>
              <a:fillRect/>
            </a:stretch>
          </p:blipFill>
          <p:spPr bwMode="auto">
            <a:xfrm>
              <a:off x="3848" y="1766"/>
              <a:ext cx="154" cy="1595"/>
            </a:xfrm>
            <a:prstGeom prst="rect">
              <a:avLst/>
            </a:prstGeom>
            <a:solidFill>
              <a:schemeClr val="bg1"/>
            </a:solidFill>
          </p:spPr>
        </p:pic>
        <p:pic>
          <p:nvPicPr>
            <p:cNvPr id="81976" name="Picture 56" descr="U:\201\15-2.BMP"/>
            <p:cNvPicPr>
              <a:picLocks noChangeAspect="1" noChangeArrowheads="1"/>
            </p:cNvPicPr>
            <p:nvPr/>
          </p:nvPicPr>
          <p:blipFill>
            <a:blip r:embed="rId3" cstate="print">
              <a:lum bright="-6000" contrast="54000"/>
            </a:blip>
            <a:srcRect l="56325" t="7980" r="40674" b="28636"/>
            <a:stretch>
              <a:fillRect/>
            </a:stretch>
          </p:blipFill>
          <p:spPr bwMode="auto">
            <a:xfrm>
              <a:off x="3464" y="1766"/>
              <a:ext cx="154" cy="1595"/>
            </a:xfrm>
            <a:prstGeom prst="rect">
              <a:avLst/>
            </a:prstGeom>
            <a:solidFill>
              <a:schemeClr val="bg1"/>
            </a:solidFill>
          </p:spPr>
        </p:pic>
        <p:pic>
          <p:nvPicPr>
            <p:cNvPr id="81977" name="Picture 57" descr="U:\201\15-2.BMP"/>
            <p:cNvPicPr>
              <a:picLocks noChangeAspect="1" noChangeArrowheads="1"/>
            </p:cNvPicPr>
            <p:nvPr/>
          </p:nvPicPr>
          <p:blipFill>
            <a:blip r:embed="rId3" cstate="print">
              <a:lum bright="-6000" contrast="54000"/>
            </a:blip>
            <a:srcRect l="49216" t="7980" r="47781" b="28636"/>
            <a:stretch>
              <a:fillRect/>
            </a:stretch>
          </p:blipFill>
          <p:spPr bwMode="auto">
            <a:xfrm>
              <a:off x="3080" y="1766"/>
              <a:ext cx="154" cy="1595"/>
            </a:xfrm>
            <a:prstGeom prst="rect">
              <a:avLst/>
            </a:prstGeom>
            <a:solidFill>
              <a:schemeClr val="bg1"/>
            </a:solidFill>
          </p:spPr>
        </p:pic>
        <p:pic>
          <p:nvPicPr>
            <p:cNvPr id="81978" name="Picture 58" descr="U:\201\15-2.BMP"/>
            <p:cNvPicPr>
              <a:picLocks noChangeAspect="1" noChangeArrowheads="1"/>
            </p:cNvPicPr>
            <p:nvPr/>
          </p:nvPicPr>
          <p:blipFill>
            <a:blip r:embed="rId3" cstate="print">
              <a:lum bright="-6000" contrast="54000"/>
            </a:blip>
            <a:srcRect l="85385" t="7980" r="11453" b="28636"/>
            <a:stretch>
              <a:fillRect/>
            </a:stretch>
          </p:blipFill>
          <p:spPr bwMode="auto">
            <a:xfrm>
              <a:off x="4944" y="1766"/>
              <a:ext cx="162" cy="1595"/>
            </a:xfrm>
            <a:prstGeom prst="rect">
              <a:avLst/>
            </a:prstGeom>
            <a:solidFill>
              <a:schemeClr val="bg1"/>
            </a:solidFill>
          </p:spPr>
        </p:pic>
        <p:pic>
          <p:nvPicPr>
            <p:cNvPr id="81979" name="Picture 59" descr="U:\201\15-2.BMP"/>
            <p:cNvPicPr>
              <a:picLocks noChangeAspect="1" noChangeArrowheads="1"/>
            </p:cNvPicPr>
            <p:nvPr/>
          </p:nvPicPr>
          <p:blipFill>
            <a:blip r:embed="rId3" cstate="print">
              <a:lum bright="-6000" contrast="54000"/>
            </a:blip>
            <a:srcRect l="78120" t="7980" r="18877" b="28636"/>
            <a:stretch>
              <a:fillRect/>
            </a:stretch>
          </p:blipFill>
          <p:spPr bwMode="auto">
            <a:xfrm>
              <a:off x="4576" y="1766"/>
              <a:ext cx="154" cy="1595"/>
            </a:xfrm>
            <a:prstGeom prst="rect">
              <a:avLst/>
            </a:prstGeom>
            <a:solidFill>
              <a:schemeClr val="bg1"/>
            </a:solidFill>
          </p:spPr>
        </p:pic>
        <p:pic>
          <p:nvPicPr>
            <p:cNvPr id="81980" name="Picture 60" descr="U:\201\15-2.BMP"/>
            <p:cNvPicPr>
              <a:picLocks noChangeAspect="1" noChangeArrowheads="1"/>
            </p:cNvPicPr>
            <p:nvPr/>
          </p:nvPicPr>
          <p:blipFill>
            <a:blip r:embed="rId3" cstate="print">
              <a:lum bright="-6000" contrast="54000"/>
            </a:blip>
            <a:srcRect l="70856" t="7980" r="25984" b="28636"/>
            <a:stretch>
              <a:fillRect/>
            </a:stretch>
          </p:blipFill>
          <p:spPr bwMode="auto">
            <a:xfrm>
              <a:off x="4216" y="1766"/>
              <a:ext cx="162" cy="1595"/>
            </a:xfrm>
            <a:prstGeom prst="rect">
              <a:avLst/>
            </a:prstGeom>
            <a:solidFill>
              <a:schemeClr val="bg1"/>
            </a:solidFill>
          </p:spPr>
        </p:pic>
        <p:sp>
          <p:nvSpPr>
            <p:cNvPr id="81987" name="Text Box 67"/>
            <p:cNvSpPr txBox="1">
              <a:spLocks noChangeArrowheads="1"/>
            </p:cNvSpPr>
            <p:nvPr/>
          </p:nvSpPr>
          <p:spPr bwMode="auto">
            <a:xfrm>
              <a:off x="2264" y="1344"/>
              <a:ext cx="1908" cy="23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>
              <a:spAutoFit/>
            </a:bodyPr>
            <a:lstStyle/>
            <a:p>
              <a:r>
                <a:rPr lang="en-US" altLang="en-US" sz="1800" b="1">
                  <a:solidFill>
                    <a:srgbClr val="33CCCC"/>
                  </a:solidFill>
                </a:rPr>
                <a:t>Study of normal  anxieties</a:t>
              </a:r>
              <a:endParaRPr lang="en-US" altLang="en-US" sz="2000" b="1">
                <a:solidFill>
                  <a:srgbClr val="33CCCC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9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19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23" grpId="0" build="p" bldLvl="4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ChangeArrowheads="1"/>
          </p:cNvSpPr>
          <p:nvPr>
            <p:ph type="title"/>
          </p:nvPr>
        </p:nvSpPr>
        <p:spPr>
          <a:xfrm>
            <a:off x="685800" y="304800"/>
            <a:ext cx="6096000" cy="1143000"/>
          </a:xfrm>
          <a:noFill/>
          <a:ln/>
        </p:spPr>
        <p:txBody>
          <a:bodyPr anchor="ctr"/>
          <a:lstStyle/>
          <a:p>
            <a:r>
              <a:rPr lang="en-US" altLang="en-US"/>
              <a:t>Specific Phobias</a:t>
            </a:r>
          </a:p>
        </p:txBody>
      </p:sp>
      <p:sp>
        <p:nvSpPr>
          <p:cNvPr id="7171" name="Rectangle 3"/>
          <p:cNvSpPr>
            <a:spLocks noChangeArrowheads="1"/>
          </p:cNvSpPr>
          <p:nvPr>
            <p:ph type="body" idx="1"/>
          </p:nvPr>
        </p:nvSpPr>
        <p:spPr>
          <a:xfrm>
            <a:off x="609600" y="1905000"/>
            <a:ext cx="8305800" cy="4419600"/>
          </a:xfrm>
          <a:noFill/>
          <a:ln/>
        </p:spPr>
        <p:txBody>
          <a:bodyPr/>
          <a:lstStyle/>
          <a:p>
            <a:r>
              <a:rPr lang="en-US" altLang="en-US" sz="3200"/>
              <a:t>Specific phobias - fear of specific object</a:t>
            </a:r>
            <a:endParaRPr lang="en-US" altLang="en-US"/>
          </a:p>
          <a:p>
            <a:pPr lvl="1"/>
            <a:r>
              <a:rPr lang="en-US" altLang="en-US" sz="2800"/>
              <a:t>animals (e.g., snakes)</a:t>
            </a:r>
          </a:p>
          <a:p>
            <a:pPr lvl="1"/>
            <a:r>
              <a:rPr lang="en-US" altLang="en-US" sz="2800"/>
              <a:t>substances (e.g., blood)</a:t>
            </a:r>
          </a:p>
          <a:p>
            <a:pPr lvl="1"/>
            <a:r>
              <a:rPr lang="en-US" altLang="en-US" sz="2800"/>
              <a:t>situations (e.g., heights)</a:t>
            </a:r>
          </a:p>
          <a:p>
            <a:pPr lvl="1"/>
            <a:r>
              <a:rPr lang="en-US" altLang="en-US" sz="2800"/>
              <a:t>more often in females than males</a:t>
            </a:r>
            <a:endParaRPr lang="en-US" altLang="en-US"/>
          </a:p>
        </p:txBody>
      </p:sp>
    </p:spTree>
  </p:cSld>
  <p:clrMapOvr>
    <a:masterClrMapping/>
  </p:clrMapOvr>
  <p:transition>
    <p:cut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ChangeArrowheads="1"/>
          </p:cNvSpPr>
          <p:nvPr>
            <p:ph type="title"/>
          </p:nvPr>
        </p:nvSpPr>
        <p:spPr>
          <a:xfrm>
            <a:off x="685800" y="304800"/>
            <a:ext cx="8001000" cy="1143000"/>
          </a:xfrm>
          <a:noFill/>
          <a:ln/>
        </p:spPr>
        <p:txBody>
          <a:bodyPr anchor="ctr"/>
          <a:lstStyle/>
          <a:p>
            <a:r>
              <a:rPr lang="en-US" altLang="en-US"/>
              <a:t>Some Unusual Phobias</a:t>
            </a:r>
          </a:p>
        </p:txBody>
      </p:sp>
      <p:sp>
        <p:nvSpPr>
          <p:cNvPr id="8195" name="Rectangle 3"/>
          <p:cNvSpPr>
            <a:spLocks noChangeArrowheads="1"/>
          </p:cNvSpPr>
          <p:nvPr>
            <p:ph type="body" idx="1"/>
          </p:nvPr>
        </p:nvSpPr>
        <p:spPr>
          <a:xfrm>
            <a:off x="1295400" y="2209800"/>
            <a:ext cx="8178800" cy="4171950"/>
          </a:xfrm>
          <a:noFill/>
          <a:ln/>
        </p:spPr>
        <p:txBody>
          <a:bodyPr/>
          <a:lstStyle/>
          <a:p>
            <a:r>
              <a:rPr lang="en-US" altLang="en-US" sz="2800"/>
              <a:t>Ailurophobia - fear of cats</a:t>
            </a:r>
          </a:p>
          <a:p>
            <a:r>
              <a:rPr lang="en-US" altLang="en-US" sz="2800"/>
              <a:t>Algobphobia - fear of pain</a:t>
            </a:r>
          </a:p>
          <a:p>
            <a:r>
              <a:rPr lang="en-US" altLang="en-US" sz="2800"/>
              <a:t>Anthropophobia - fear of men</a:t>
            </a:r>
          </a:p>
          <a:p>
            <a:r>
              <a:rPr lang="en-US" altLang="en-US" sz="2800"/>
              <a:t>Monophobia - fear of being alone</a:t>
            </a:r>
          </a:p>
          <a:p>
            <a:r>
              <a:rPr lang="en-US" altLang="en-US" sz="2800"/>
              <a:t>Pyrophobia - fear of fire</a:t>
            </a:r>
            <a:endParaRPr lang="en-US" altLang="en-US"/>
          </a:p>
        </p:txBody>
      </p:sp>
    </p:spTree>
  </p:cSld>
  <p:clrMapOvr>
    <a:masterClrMapping/>
  </p:clrMapOvr>
  <p:transition>
    <p:cut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Social Phobias</a:t>
            </a:r>
          </a:p>
        </p:txBody>
      </p:sp>
      <p:sp>
        <p:nvSpPr>
          <p:cNvPr id="67588" name="Rectangle 4"/>
          <p:cNvSpPr>
            <a:spLocks noChangeArrowheads="1"/>
          </p:cNvSpPr>
          <p:nvPr/>
        </p:nvSpPr>
        <p:spPr bwMode="auto">
          <a:xfrm>
            <a:off x="381000" y="1752600"/>
            <a:ext cx="85344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spcBef>
                <a:spcPct val="20000"/>
              </a:spcBef>
              <a:buClr>
                <a:schemeClr val="accent2"/>
              </a:buClr>
              <a:buFont typeface="Monotype Sorts" pitchFamily="2" charset="2"/>
              <a:buChar char="z"/>
            </a:pPr>
            <a:r>
              <a:rPr kumimoji="0" lang="en-US" altLang="en-US">
                <a:latin typeface="Arial Black" pitchFamily="34" charset="0"/>
              </a:rPr>
              <a:t>Social phobias - fear of failing or being embarrassed in public</a:t>
            </a:r>
            <a:endParaRPr kumimoji="0" lang="en-US" altLang="en-US" sz="2400">
              <a:latin typeface="Arial Black" pitchFamily="34" charset="0"/>
            </a:endParaRPr>
          </a:p>
          <a:p>
            <a:pPr marL="742950" lvl="1" indent="-285750">
              <a:spcBef>
                <a:spcPct val="20000"/>
              </a:spcBef>
              <a:buClr>
                <a:schemeClr val="accent2"/>
              </a:buClr>
              <a:buFont typeface="Monotype Sorts" pitchFamily="2" charset="2"/>
              <a:buChar char="y"/>
            </a:pPr>
            <a:r>
              <a:rPr kumimoji="0" lang="en-US" altLang="en-US" sz="2400">
                <a:latin typeface="Arial Black" pitchFamily="34" charset="0"/>
              </a:rPr>
              <a:t>public speaking (stage fright)</a:t>
            </a:r>
          </a:p>
          <a:p>
            <a:pPr marL="742950" lvl="1" indent="-285750">
              <a:spcBef>
                <a:spcPct val="20000"/>
              </a:spcBef>
              <a:buClr>
                <a:schemeClr val="accent2"/>
              </a:buClr>
              <a:buFont typeface="Monotype Sorts" pitchFamily="2" charset="2"/>
              <a:buChar char="y"/>
            </a:pPr>
            <a:r>
              <a:rPr kumimoji="0" lang="en-US" altLang="en-US" sz="2400">
                <a:latin typeface="Arial Black" pitchFamily="34" charset="0"/>
              </a:rPr>
              <a:t>fear of crowds, strangers</a:t>
            </a:r>
          </a:p>
          <a:p>
            <a:pPr marL="742950" lvl="1" indent="-285750">
              <a:spcBef>
                <a:spcPct val="20000"/>
              </a:spcBef>
              <a:buClr>
                <a:schemeClr val="accent2"/>
              </a:buClr>
              <a:buFont typeface="Monotype Sorts" pitchFamily="2" charset="2"/>
              <a:buChar char="y"/>
            </a:pPr>
            <a:r>
              <a:rPr kumimoji="0" lang="en-US" altLang="en-US" sz="2400">
                <a:latin typeface="Arial Black" pitchFamily="34" charset="0"/>
              </a:rPr>
              <a:t>meeting new people</a:t>
            </a:r>
          </a:p>
          <a:p>
            <a:pPr marL="742950" lvl="1" indent="-285750">
              <a:spcBef>
                <a:spcPct val="20000"/>
              </a:spcBef>
              <a:buClr>
                <a:schemeClr val="accent2"/>
              </a:buClr>
              <a:buFont typeface="Monotype Sorts" pitchFamily="2" charset="2"/>
              <a:buChar char="y"/>
            </a:pPr>
            <a:r>
              <a:rPr kumimoji="0" lang="en-US" altLang="en-US" sz="2400">
                <a:latin typeface="Arial Black" pitchFamily="34" charset="0"/>
              </a:rPr>
              <a:t>eating in public</a:t>
            </a:r>
          </a:p>
          <a:p>
            <a:pPr marL="342900" indent="-342900">
              <a:spcBef>
                <a:spcPct val="20000"/>
              </a:spcBef>
              <a:buClr>
                <a:schemeClr val="accent2"/>
              </a:buClr>
              <a:buFont typeface="Monotype Sorts" pitchFamily="2" charset="2"/>
              <a:buChar char="z"/>
            </a:pPr>
            <a:r>
              <a:rPr kumimoji="0" lang="en-US" altLang="en-US">
                <a:latin typeface="Arial Black" pitchFamily="34" charset="0"/>
              </a:rPr>
              <a:t>Considered phobic if these fears interfere with normal behavior</a:t>
            </a:r>
          </a:p>
          <a:p>
            <a:pPr marL="342900" indent="-342900">
              <a:spcBef>
                <a:spcPct val="20000"/>
              </a:spcBef>
              <a:buClr>
                <a:schemeClr val="accent2"/>
              </a:buClr>
              <a:buFont typeface="Monotype Sorts" pitchFamily="2" charset="2"/>
              <a:buChar char="z"/>
            </a:pPr>
            <a:r>
              <a:rPr kumimoji="0" lang="en-US" altLang="en-US">
                <a:latin typeface="Arial Black" pitchFamily="34" charset="0"/>
              </a:rPr>
              <a:t>Equally often in males and females</a:t>
            </a:r>
            <a:endParaRPr kumimoji="0" lang="en-US" altLang="en-US" sz="240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5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75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5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75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58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758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58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758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58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758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58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758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58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758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588" grpId="0" build="p" bldLvl="2" autoUpdateAnimBg="0"/>
    </p:bldLst>
  </p:timing>
</p:sld>
</file>

<file path=ppt/theme/theme1.xml><?xml version="1.0" encoding="utf-8"?>
<a:theme xmlns:a="http://schemas.openxmlformats.org/drawingml/2006/main" name="pres design psych100.pot">
  <a:themeElements>
    <a:clrScheme name="pres design psych100.pot 1">
      <a:dk1>
        <a:srgbClr val="5E574E"/>
      </a:dk1>
      <a:lt1>
        <a:srgbClr val="FFFFCC"/>
      </a:lt1>
      <a:dk2>
        <a:srgbClr val="000000"/>
      </a:dk2>
      <a:lt2>
        <a:srgbClr val="FFCC00"/>
      </a:lt2>
      <a:accent1>
        <a:srgbClr val="CC9900"/>
      </a:accent1>
      <a:accent2>
        <a:srgbClr val="FF6600"/>
      </a:accent2>
      <a:accent3>
        <a:srgbClr val="AAAAAA"/>
      </a:accent3>
      <a:accent4>
        <a:srgbClr val="DADAAE"/>
      </a:accent4>
      <a:accent5>
        <a:srgbClr val="E2CAAA"/>
      </a:accent5>
      <a:accent6>
        <a:srgbClr val="E75C00"/>
      </a:accent6>
      <a:hlink>
        <a:srgbClr val="FF0000"/>
      </a:hlink>
      <a:folHlink>
        <a:srgbClr val="FFFFCC"/>
      </a:folHlink>
    </a:clrScheme>
    <a:fontScheme name="pres design psych100.pot">
      <a:majorFont>
        <a:latin typeface="Arial Black"/>
        <a:ea typeface=""/>
        <a:cs typeface=""/>
      </a:majorFont>
      <a:minorFont>
        <a:latin typeface="Arial Black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solidFill>
            <a:srgbClr val="FFFFFF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2075" tIns="46038" rIns="92075" bIns="46038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solidFill>
            <a:srgbClr val="FFFFFF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2075" tIns="46038" rIns="92075" bIns="46038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res design psych100.pot 1">
        <a:dk1>
          <a:srgbClr val="5E574E"/>
        </a:dk1>
        <a:lt1>
          <a:srgbClr val="FFFFCC"/>
        </a:lt1>
        <a:dk2>
          <a:srgbClr val="000000"/>
        </a:dk2>
        <a:lt2>
          <a:srgbClr val="FFCC00"/>
        </a:lt2>
        <a:accent1>
          <a:srgbClr val="CC9900"/>
        </a:accent1>
        <a:accent2>
          <a:srgbClr val="FF6600"/>
        </a:accent2>
        <a:accent3>
          <a:srgbClr val="AAAAAA"/>
        </a:accent3>
        <a:accent4>
          <a:srgbClr val="DADAAE"/>
        </a:accent4>
        <a:accent5>
          <a:srgbClr val="E2CAAA"/>
        </a:accent5>
        <a:accent6>
          <a:srgbClr val="E75C00"/>
        </a:accent6>
        <a:hlink>
          <a:srgbClr val="FF00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 design psych100.pot 2">
        <a:dk1>
          <a:srgbClr val="000000"/>
        </a:dk1>
        <a:lt1>
          <a:srgbClr val="FFFFFF"/>
        </a:lt1>
        <a:dk2>
          <a:srgbClr val="000000"/>
        </a:dk2>
        <a:lt2>
          <a:srgbClr val="5E574E"/>
        </a:lt2>
        <a:accent1>
          <a:srgbClr val="FF6600"/>
        </a:accent1>
        <a:accent2>
          <a:srgbClr val="FFCC00"/>
        </a:accent2>
        <a:accent3>
          <a:srgbClr val="FFFFFF"/>
        </a:accent3>
        <a:accent4>
          <a:srgbClr val="000000"/>
        </a:accent4>
        <a:accent5>
          <a:srgbClr val="FFB8AA"/>
        </a:accent5>
        <a:accent6>
          <a:srgbClr val="E7B900"/>
        </a:accent6>
        <a:hlink>
          <a:srgbClr val="996633"/>
        </a:hlink>
        <a:folHlink>
          <a:srgbClr val="808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 design psych100.pot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 design psych100.pot 4">
        <a:dk1>
          <a:srgbClr val="000000"/>
        </a:dk1>
        <a:lt1>
          <a:srgbClr val="FFFFFF"/>
        </a:lt1>
        <a:dk2>
          <a:srgbClr val="800000"/>
        </a:dk2>
        <a:lt2>
          <a:srgbClr val="5E574E"/>
        </a:lt2>
        <a:accent1>
          <a:srgbClr val="FF6600"/>
        </a:accent1>
        <a:accent2>
          <a:srgbClr val="FFCC00"/>
        </a:accent2>
        <a:accent3>
          <a:srgbClr val="FFFFFF"/>
        </a:accent3>
        <a:accent4>
          <a:srgbClr val="000000"/>
        </a:accent4>
        <a:accent5>
          <a:srgbClr val="FFB8AA"/>
        </a:accent5>
        <a:accent6>
          <a:srgbClr val="E7B900"/>
        </a:accent6>
        <a:hlink>
          <a:srgbClr val="FF0000"/>
        </a:hlink>
        <a:folHlink>
          <a:srgbClr val="FFFF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 design psych100.pot 5">
        <a:dk1>
          <a:srgbClr val="000066"/>
        </a:dk1>
        <a:lt1>
          <a:srgbClr val="FFFFFF"/>
        </a:lt1>
        <a:dk2>
          <a:srgbClr val="0000FF"/>
        </a:dk2>
        <a:lt2>
          <a:srgbClr val="000000"/>
        </a:lt2>
        <a:accent1>
          <a:srgbClr val="0066FF"/>
        </a:accent1>
        <a:accent2>
          <a:srgbClr val="33CCCC"/>
        </a:accent2>
        <a:accent3>
          <a:srgbClr val="FFFFFF"/>
        </a:accent3>
        <a:accent4>
          <a:srgbClr val="000056"/>
        </a:accent4>
        <a:accent5>
          <a:srgbClr val="AAB8FF"/>
        </a:accent5>
        <a:accent6>
          <a:srgbClr val="2DB9B9"/>
        </a:accent6>
        <a:hlink>
          <a:srgbClr val="FF00FF"/>
        </a:hlink>
        <a:folHlink>
          <a:srgbClr val="9933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 design psych100.pot 6">
        <a:dk1>
          <a:srgbClr val="000000"/>
        </a:dk1>
        <a:lt1>
          <a:srgbClr val="FFFFFF"/>
        </a:lt1>
        <a:dk2>
          <a:srgbClr val="000066"/>
        </a:dk2>
        <a:lt2>
          <a:srgbClr val="FFCC00"/>
        </a:lt2>
        <a:accent1>
          <a:srgbClr val="0066FF"/>
        </a:accent1>
        <a:accent2>
          <a:srgbClr val="33CCCC"/>
        </a:accent2>
        <a:accent3>
          <a:srgbClr val="AAAAB8"/>
        </a:accent3>
        <a:accent4>
          <a:srgbClr val="DADADA"/>
        </a:accent4>
        <a:accent5>
          <a:srgbClr val="AAB8FF"/>
        </a:accent5>
        <a:accent6>
          <a:srgbClr val="2DB9B9"/>
        </a:accent6>
        <a:hlink>
          <a:srgbClr val="FF00FF"/>
        </a:hlink>
        <a:folHlink>
          <a:srgbClr val="9933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 design psych100.pot 7">
        <a:dk1>
          <a:srgbClr val="5E574E"/>
        </a:dk1>
        <a:lt1>
          <a:srgbClr val="FFFFCC"/>
        </a:lt1>
        <a:dk2>
          <a:srgbClr val="800000"/>
        </a:dk2>
        <a:lt2>
          <a:srgbClr val="FFCC00"/>
        </a:lt2>
        <a:accent1>
          <a:srgbClr val="CC9900"/>
        </a:accent1>
        <a:accent2>
          <a:srgbClr val="FF6600"/>
        </a:accent2>
        <a:accent3>
          <a:srgbClr val="C0AAAA"/>
        </a:accent3>
        <a:accent4>
          <a:srgbClr val="DADAAE"/>
        </a:accent4>
        <a:accent5>
          <a:srgbClr val="E2CAAA"/>
        </a:accent5>
        <a:accent6>
          <a:srgbClr val="E75C00"/>
        </a:accent6>
        <a:hlink>
          <a:srgbClr val="FF00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 design psych100.pot 8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FF"/>
        </a:accent1>
        <a:accent2>
          <a:srgbClr val="33CCCC"/>
        </a:accent2>
        <a:accent3>
          <a:srgbClr val="FFFFFF"/>
        </a:accent3>
        <a:accent4>
          <a:srgbClr val="000000"/>
        </a:accent4>
        <a:accent5>
          <a:srgbClr val="AAE2FF"/>
        </a:accent5>
        <a:accent6>
          <a:srgbClr val="2DB9B9"/>
        </a:accent6>
        <a:hlink>
          <a:srgbClr val="FF00FF"/>
        </a:hlink>
        <a:folHlink>
          <a:srgbClr val="9933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Designs\pres design psych100.pot</Template>
  <TotalTime>811</TotalTime>
  <Words>1258</Words>
  <Application>Microsoft Office PowerPoint</Application>
  <PresentationFormat>On-screen Show (4:3)</PresentationFormat>
  <Paragraphs>295</Paragraphs>
  <Slides>33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7" baseType="lpstr">
      <vt:lpstr>Arial</vt:lpstr>
      <vt:lpstr>Arial Black</vt:lpstr>
      <vt:lpstr>Monotype Sorts</vt:lpstr>
      <vt:lpstr>pres design psych100.pot</vt:lpstr>
      <vt:lpstr>Slide 1</vt:lpstr>
      <vt:lpstr>Anxiety Disorders</vt:lpstr>
      <vt:lpstr>Generalized Anxiety Disorder (GAD)</vt:lpstr>
      <vt:lpstr>Model of Development  of GAD</vt:lpstr>
      <vt:lpstr>Phobias</vt:lpstr>
      <vt:lpstr>Phobias</vt:lpstr>
      <vt:lpstr>Specific Phobias</vt:lpstr>
      <vt:lpstr>Some Unusual Phobias</vt:lpstr>
      <vt:lpstr>Social Phobias</vt:lpstr>
      <vt:lpstr>Development of Phobias</vt:lpstr>
      <vt:lpstr>Obsessive-Compulsive Disorder (OCD)</vt:lpstr>
      <vt:lpstr>Panic Disorder</vt:lpstr>
      <vt:lpstr>Posttraumatic Stress Disorder (PTSD)</vt:lpstr>
      <vt:lpstr>Mood Disorders</vt:lpstr>
      <vt:lpstr>Depression</vt:lpstr>
      <vt:lpstr>Depression</vt:lpstr>
      <vt:lpstr>Biological Bases for Depression</vt:lpstr>
      <vt:lpstr>Situational Bases for Depression</vt:lpstr>
      <vt:lpstr>Cognitive Bases for Depression</vt:lpstr>
      <vt:lpstr>Cognitive Bases for Depression</vt:lpstr>
      <vt:lpstr>Seasonal Affective Disorder</vt:lpstr>
      <vt:lpstr>Bipolar Disorders</vt:lpstr>
      <vt:lpstr>Somatoform Disorders</vt:lpstr>
      <vt:lpstr>Slide 24</vt:lpstr>
      <vt:lpstr>Conversion Disorder</vt:lpstr>
      <vt:lpstr>Conversion Disorder</vt:lpstr>
      <vt:lpstr>Somatization Disorder</vt:lpstr>
      <vt:lpstr>Somatization Disorder</vt:lpstr>
      <vt:lpstr>Psychological factors and medical condition</vt:lpstr>
      <vt:lpstr>Psychological factors and cardiovascular disease</vt:lpstr>
      <vt:lpstr>Friedman &amp; Rosenman’s studies</vt:lpstr>
      <vt:lpstr>Immune function &amp; emotional distress</vt:lpstr>
      <vt:lpstr>Cohen, et al. (1991)</vt:lpstr>
    </vt:vector>
  </TitlesOfParts>
  <Company>Indissolubly Sure...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Anxiety and Mood Disorders</dc:title>
  <dc:creator>Scott &amp; Lisa Cravens-Brown</dc:creator>
  <cp:lastModifiedBy> </cp:lastModifiedBy>
  <cp:revision>96</cp:revision>
  <dcterms:created xsi:type="dcterms:W3CDTF">1998-08-19T14:21:28Z</dcterms:created>
  <dcterms:modified xsi:type="dcterms:W3CDTF">2010-03-09T16:22:14Z</dcterms:modified>
</cp:coreProperties>
</file>